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3" r:id="rId2"/>
    <p:sldId id="404" r:id="rId3"/>
    <p:sldId id="412" r:id="rId4"/>
    <p:sldId id="388" r:id="rId5"/>
    <p:sldId id="405" r:id="rId6"/>
    <p:sldId id="431" r:id="rId7"/>
    <p:sldId id="400" r:id="rId8"/>
    <p:sldId id="416" r:id="rId9"/>
    <p:sldId id="430" r:id="rId10"/>
    <p:sldId id="414" r:id="rId11"/>
    <p:sldId id="407" r:id="rId12"/>
    <p:sldId id="389" r:id="rId13"/>
    <p:sldId id="432" r:id="rId14"/>
    <p:sldId id="426" r:id="rId15"/>
    <p:sldId id="433" r:id="rId16"/>
    <p:sldId id="390" r:id="rId17"/>
    <p:sldId id="429" r:id="rId18"/>
    <p:sldId id="393" r:id="rId19"/>
    <p:sldId id="422" r:id="rId20"/>
    <p:sldId id="395" r:id="rId21"/>
    <p:sldId id="434" r:id="rId22"/>
    <p:sldId id="417" r:id="rId23"/>
    <p:sldId id="402" r:id="rId24"/>
    <p:sldId id="394" r:id="rId25"/>
    <p:sldId id="436" r:id="rId26"/>
    <p:sldId id="418" r:id="rId27"/>
    <p:sldId id="396" r:id="rId28"/>
    <p:sldId id="428" r:id="rId29"/>
    <p:sldId id="435" r:id="rId30"/>
    <p:sldId id="419" r:id="rId31"/>
    <p:sldId id="423" r:id="rId32"/>
    <p:sldId id="421" r:id="rId33"/>
    <p:sldId id="403" r:id="rId34"/>
    <p:sldId id="398" r:id="rId35"/>
    <p:sldId id="420" r:id="rId36"/>
    <p:sldId id="401" r:id="rId3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26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73665" autoAdjust="0"/>
  </p:normalViewPr>
  <p:slideViewPr>
    <p:cSldViewPr>
      <p:cViewPr>
        <p:scale>
          <a:sx n="73" d="100"/>
          <a:sy n="73" d="100"/>
        </p:scale>
        <p:origin x="-118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30" y="0"/>
    </p:cViewPr>
  </p:notesTextViewPr>
  <p:sorterViewPr>
    <p:cViewPr>
      <p:scale>
        <a:sx n="66" d="100"/>
        <a:sy n="66" d="100"/>
      </p:scale>
      <p:origin x="0" y="0"/>
    </p:cViewPr>
  </p:sorterViewPr>
  <p:notesViewPr>
    <p:cSldViewPr>
      <p:cViewPr varScale="1">
        <p:scale>
          <a:sx n="75" d="100"/>
          <a:sy n="75" d="100"/>
        </p:scale>
        <p:origin x="-1962" y="-108"/>
      </p:cViewPr>
      <p:guideLst>
        <p:guide orient="horz" pos="3126"/>
        <p:guide pos="21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8C32056-C1C4-4368-85A5-F657EAE80A6E}" type="datetimeFigureOut">
              <a:rPr lang="en-US" smtClean="0"/>
              <a:pPr/>
              <a:t>9/13/2011</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A7CA414-6979-4C8A-9A59-A2FA8A1FABF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egi.info/"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youtube.com/watch?v=dbiH0DxmPc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inkuknow.co.uk/teachers/resourc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thinkuknow.co.uk/" TargetMode="External"/><Relationship Id="rId4" Type="http://schemas.openxmlformats.org/officeDocument/2006/relationships/hyperlink" Target="http://www.youtube.co.uk/ceo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Hello and welcome to this parents and </a:t>
            </a:r>
            <a:r>
              <a:rPr lang="en-US" sz="1200" kern="1200" dirty="0" err="1" smtClean="0">
                <a:solidFill>
                  <a:schemeClr val="tx1"/>
                </a:solidFill>
                <a:latin typeface="+mn-lt"/>
                <a:ea typeface="+mn-ea"/>
                <a:cs typeface="+mn-cs"/>
              </a:rPr>
              <a:t>carers’</a:t>
            </a:r>
            <a:r>
              <a:rPr lang="en-US" sz="1200" kern="1200" dirty="0" smtClean="0">
                <a:solidFill>
                  <a:schemeClr val="tx1"/>
                </a:solidFill>
                <a:latin typeface="+mn-lt"/>
                <a:ea typeface="+mn-ea"/>
                <a:cs typeface="+mn-cs"/>
              </a:rPr>
              <a:t> awareness raising session. Thank you for taking the time to be here.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Today/tonight we will be talking about how your child uses the internet. Firstly we will look at the positive aspects of being online. If you look at what’s happening in social media today and the skills your children are developing there are some tremendous opportunities for them and it’s important that we help our children take every advantage of them. Then we will explore the negative things about being online, because some of the risks children face are very real.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Through these discussions, I hope to equip you with the knowledge and awareness needed to feel confident to talk about these technologies with your child and take the action required to protect them.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will enable you to go home and do what you do best… support them in their growth and development as their parent or </a:t>
            </a:r>
            <a:r>
              <a:rPr lang="en-US" sz="1200" kern="1200" dirty="0" err="1" smtClean="0">
                <a:solidFill>
                  <a:schemeClr val="tx1"/>
                </a:solidFill>
                <a:latin typeface="+mn-lt"/>
                <a:ea typeface="+mn-ea"/>
                <a:cs typeface="+mn-cs"/>
              </a:rPr>
              <a:t>carer</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So...we have already talked about the skills learned through online activities and the opportunities these create, but what about the not so nice things that can happen online? What can go wrong, what are the risks?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Can anybody tell me something that worries them about their child being online? [Possible answers – Bullies, inappropriate content, strangers]</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That’s right…</a:t>
            </a:r>
          </a:p>
          <a:p>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Grooming and unwanted contact</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we saw in the CEOP film, there are people online who will try to contact children and build a relationship with them.. They may use information they’ve gained about a child from a social network profile or from chatting to them in a forum or gaming site. They may communicate with a child for some time online trying to build a relationship of trust. The overall aim will be to meet with them and abuse them in the real world.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Children need to understand that it is easy to be tricked online and that people are not always who they say they are. If your child has been contacted by someone who has acted inappropriately towards them, remember you can report directly to CEOP using the </a:t>
            </a:r>
            <a:r>
              <a:rPr lang="en-US" sz="1200" kern="1200" dirty="0" err="1" smtClean="0">
                <a:solidFill>
                  <a:schemeClr val="tx1"/>
                </a:solidFill>
                <a:latin typeface="+mn-lt"/>
                <a:ea typeface="+mn-ea"/>
                <a:cs typeface="+mn-cs"/>
              </a:rPr>
              <a:t>ClickCEOP</a:t>
            </a:r>
            <a:r>
              <a:rPr lang="en-US" sz="1200" kern="1200" dirty="0" smtClean="0">
                <a:solidFill>
                  <a:schemeClr val="tx1"/>
                </a:solidFill>
                <a:latin typeface="+mn-lt"/>
                <a:ea typeface="+mn-ea"/>
                <a:cs typeface="+mn-cs"/>
              </a:rPr>
              <a:t> button. </a:t>
            </a:r>
            <a:endParaRPr lang="en-GB"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Could anybody tell me what other risks they know of, or are worried about? </a:t>
            </a:r>
          </a:p>
          <a:p>
            <a:r>
              <a:rPr lang="en-US" sz="1200" kern="1200" dirty="0" smtClean="0">
                <a:solidFill>
                  <a:schemeClr val="tx1"/>
                </a:solidFill>
                <a:latin typeface="+mn-lt"/>
                <a:ea typeface="+mn-ea"/>
                <a:cs typeface="+mn-cs"/>
              </a:rPr>
              <a:t>[Possible answers – Bullying, Harmful content, Illegal sites] </a:t>
            </a:r>
          </a:p>
          <a:p>
            <a:endParaRPr lang="en-GB" sz="1200"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Cyberbullying</a:t>
            </a:r>
            <a:r>
              <a:rPr lang="en-US" sz="1200" b="1"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Cyberbullying</a:t>
            </a:r>
            <a:r>
              <a:rPr lang="en-US" sz="1200" kern="1200" dirty="0" smtClean="0">
                <a:solidFill>
                  <a:schemeClr val="tx1"/>
                </a:solidFill>
                <a:latin typeface="+mn-lt"/>
                <a:ea typeface="+mn-ea"/>
                <a:cs typeface="+mn-cs"/>
              </a:rPr>
              <a:t> is when somebody bullies another through the means of technology.  The majority of this bullying takes place peer to peer and it can be difficult to locate a perpetrator. Some children set up fake profile pages on social networking sites with mean content and ask the whole school to join. They may use text messages to pester and harass a child through the night or exclude them from playing online games.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type of bullying is hurtful and sometimes goes unnoticed. Every school must have an anti- bullying policy and take this form of bullying very seriously. It is sometimes difficult to locate the bully, due to the anonymity of the internet. However it can be tackled and must not be ignored as the effects on the child affected can be devastating. .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important thing to remember about </a:t>
            </a:r>
            <a:r>
              <a:rPr lang="en-US" sz="1200" kern="1200" dirty="0" err="1" smtClean="0">
                <a:solidFill>
                  <a:schemeClr val="tx1"/>
                </a:solidFill>
                <a:latin typeface="+mn-lt"/>
                <a:ea typeface="+mn-ea"/>
                <a:cs typeface="+mn-cs"/>
              </a:rPr>
              <a:t>cyberbullying</a:t>
            </a:r>
            <a:r>
              <a:rPr lang="en-US" sz="1200" kern="1200" dirty="0" smtClean="0">
                <a:solidFill>
                  <a:schemeClr val="tx1"/>
                </a:solidFill>
                <a:latin typeface="+mn-lt"/>
                <a:ea typeface="+mn-ea"/>
                <a:cs typeface="+mn-cs"/>
              </a:rPr>
              <a:t> is that it leaves an evidence trail. This can be useful when attempting to find and challenge the perpetrator. If your child receives a hurtful text or email tell them they should not reply, but also that they should not delete it. Always ask your child to keep messages and save copies of content wherever it may be, as when they are ready to tell someone, such as you or a teacher, they have something to work from. You should also learn how to save a copy, as you may stumble across such content. To save evidence of a malicious social network  profile, or anything on your computer screen,– press print screen on your key pad and then paste the image of your screen into a word document.</a:t>
            </a:r>
            <a:endParaRPr lang="en-GB"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Removal of content – If the content has been posted online, only the service provider or the person who posted it can take it down. If you can’t get the person who posted it to take it down then you should report it to the service provider. For instance, if it happened on Facebook, you will need to report the issue directly to them through the reporting button next to the photo, page or comment.</a:t>
            </a:r>
          </a:p>
          <a:p>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Harmful content/ Illegal sites</a:t>
            </a:r>
            <a:r>
              <a:rPr lang="en-US"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Who here has seen something online they wish you hadn’t? It could be something you have stumbled across or a link that was sent to you by a friend. How likely do you think it is that your child has had the same experience?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is material online that is not appropriate for children to be viewing. This material could be pornographic or homophobic, it could promote self harm or anorexia. Some content may even be illegal. In the real world it would be difficult to come across or gain access to this material, however online it can be found through open research or sent as a link or virus.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stop children viewing or stumbling upon inappropriate content, you need to put filters onto the laptop, computer, games consoles and mobile phone that your child uses. This will go a long way towards ensuring that inappropriate material is blocked. It is not 100% fool proof, but it’s a start and will give you some piece of mind.  We will be discussing this in more detail at the end of the session. </a:t>
            </a:r>
          </a:p>
          <a:p>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Privacy / Digital Footprints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we teach children about personal information, we explain that this could be your school name, home address, a status update on where you are going to be on Saturday night, inappropriate photos, or just about anything that if it got into the wrong hands, could be used against you or used to locate you.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placing this type of information into an online space, you are leaving digital footprints behind.</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Try typing your name into a search engine such as Google or Bing tonight and see what you find, then do the same with your child’s name.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Remember this data could possibly be looked at by your child’s next school or college, a future university, workplace or worse. Tell your child to think before they share anything online and to only post comments and images that they wouldn’t mind showing you or a member of the family.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are now going to take a look at some of your children’s </a:t>
            </a:r>
            <a:r>
              <a:rPr lang="en-US" sz="1200" kern="1200" dirty="0" err="1" smtClean="0">
                <a:solidFill>
                  <a:schemeClr val="tx1"/>
                </a:solidFill>
                <a:latin typeface="+mn-lt"/>
                <a:ea typeface="+mn-ea"/>
                <a:cs typeface="+mn-cs"/>
              </a:rPr>
              <a:t>favourite</a:t>
            </a:r>
            <a:r>
              <a:rPr lang="en-US" sz="1200" kern="1200" dirty="0" smtClean="0">
                <a:solidFill>
                  <a:schemeClr val="tx1"/>
                </a:solidFill>
                <a:latin typeface="+mn-lt"/>
                <a:ea typeface="+mn-ea"/>
                <a:cs typeface="+mn-cs"/>
              </a:rPr>
              <a:t> sites and technologies. We only have time for a few, so please go home and talk to your child about the ones they use and apply the knowledge you have learned in this session to educate them on keeping safe.</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 anybody name their children’s </a:t>
            </a:r>
            <a:r>
              <a:rPr lang="en-US" sz="1200" kern="1200" dirty="0" err="1" smtClean="0">
                <a:solidFill>
                  <a:schemeClr val="tx1"/>
                </a:solidFill>
                <a:latin typeface="+mn-lt"/>
                <a:ea typeface="+mn-ea"/>
                <a:cs typeface="+mn-cs"/>
              </a:rPr>
              <a:t>favourite</a:t>
            </a:r>
            <a:r>
              <a:rPr lang="en-US" sz="1200" kern="1200" dirty="0" smtClean="0">
                <a:solidFill>
                  <a:schemeClr val="tx1"/>
                </a:solidFill>
                <a:latin typeface="+mn-lt"/>
                <a:ea typeface="+mn-ea"/>
                <a:cs typeface="+mn-cs"/>
              </a:rPr>
              <a:t> sites or technologies?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[possible answers – Facebook, Twitter, Foursquare, </a:t>
            </a:r>
            <a:r>
              <a:rPr lang="en-US" sz="1200" kern="1200" dirty="0" err="1" smtClean="0">
                <a:solidFill>
                  <a:schemeClr val="tx1"/>
                </a:solidFill>
                <a:latin typeface="+mn-lt"/>
                <a:ea typeface="+mn-ea"/>
                <a:cs typeface="+mn-cs"/>
              </a:rPr>
              <a:t>Moshi</a:t>
            </a:r>
            <a:r>
              <a:rPr lang="en-US" sz="1200" kern="1200" dirty="0" smtClean="0">
                <a:solidFill>
                  <a:schemeClr val="tx1"/>
                </a:solidFill>
                <a:latin typeface="+mn-lt"/>
                <a:ea typeface="+mn-ea"/>
                <a:cs typeface="+mn-cs"/>
              </a:rPr>
              <a:t> Monsters, Bin </a:t>
            </a:r>
            <a:r>
              <a:rPr lang="en-US" sz="1200" kern="1200" dirty="0" err="1" smtClean="0">
                <a:solidFill>
                  <a:schemeClr val="tx1"/>
                </a:solidFill>
                <a:latin typeface="+mn-lt"/>
                <a:ea typeface="+mn-ea"/>
                <a:cs typeface="+mn-cs"/>
              </a:rPr>
              <a:t>Weavles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Tumblr</a:t>
            </a:r>
            <a:r>
              <a:rPr lang="en-US" sz="1200" kern="1200" dirty="0" smtClean="0">
                <a:solidFill>
                  <a:schemeClr val="tx1"/>
                </a:solidFill>
                <a:latin typeface="+mn-lt"/>
                <a:ea typeface="+mn-ea"/>
                <a:cs typeface="+mn-cs"/>
              </a:rPr>
              <a:t>, World of </a:t>
            </a:r>
            <a:r>
              <a:rPr lang="en-US" sz="1200" kern="1200" dirty="0" err="1" smtClean="0">
                <a:solidFill>
                  <a:schemeClr val="tx1"/>
                </a:solidFill>
                <a:latin typeface="+mn-lt"/>
                <a:ea typeface="+mn-ea"/>
                <a:cs typeface="+mn-cs"/>
              </a:rPr>
              <a:t>Warcraft</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talk now about social networking. It has exploded into our lives, with many of us feeling the pressure to join in or miss out.</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Who here has a Facebook profile? How many of you are friends with your child on a social networking site?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Sites such as Facebook, Twitter and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are all social networks. They allow you to reconnect with long lost friends and communicate in ways we never dreamed possible.</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more than 750 million users worldwide and 695,000 status updates a minute, Facebook is leading the way in social networking. It changes its functions often, but here are some of the main ones you need to be aware of:</a:t>
            </a:r>
          </a:p>
          <a:p>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 This is the ‘About me’ section, which is not mandatory to fill out – check your child’s profile to see what personal information they have shared. CEOP advise that children use their real date of birth when signing up to the site (as if you are under the age of 18 you have more security added to your profile), but to hide this from the main page. They should never share their location, school or date of birth in this section.</a:t>
            </a: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 Status updates are very popular with children. They will update umpteen times a day, telling all their friends what they are up to and what they are thinking. Children should never share their exact location in their status updates, especially if they have people they don’t know on their site. This is the equivalent of having 100’s of people in one room, standing on a stage and broadcasting what you have to say.</a:t>
            </a: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Friending</a:t>
            </a:r>
            <a:r>
              <a:rPr lang="en-US" sz="1200" kern="1200" dirty="0" smtClean="0">
                <a:solidFill>
                  <a:schemeClr val="tx1"/>
                </a:solidFill>
                <a:latin typeface="+mn-lt"/>
                <a:ea typeface="+mn-ea"/>
                <a:cs typeface="+mn-cs"/>
              </a:rPr>
              <a:t> is one of the main reasons people use Facebook. Finding people you know and adding them to become your friend can be fun. </a:t>
            </a:r>
            <a:endParaRPr lang="en-GB" sz="1200" kern="1200" dirty="0" smtClean="0">
              <a:solidFill>
                <a:schemeClr val="tx1"/>
              </a:solidFill>
              <a:latin typeface="+mn-lt"/>
              <a:ea typeface="+mn-ea"/>
              <a:cs typeface="+mn-cs"/>
            </a:endParaRPr>
          </a:p>
          <a:p>
            <a:pPr>
              <a:buFont typeface="Wingdings" pitchFamily="2" charset="2"/>
              <a:buNone/>
            </a:pPr>
            <a:r>
              <a:rPr lang="en-US" sz="1200" kern="1200" dirty="0" smtClean="0">
                <a:solidFill>
                  <a:schemeClr val="tx1"/>
                </a:solidFill>
                <a:latin typeface="+mn-lt"/>
                <a:ea typeface="+mn-ea"/>
                <a:cs typeface="+mn-cs"/>
              </a:rPr>
              <a:t>You have a window into people’s lives and can find out information that wouldn’t have been easily available before. But this works both ways. Children should only add and accept people they know and trust in the real world, not friends of friends or someone they have just met in another online space. These people will also have a window into their lives!</a:t>
            </a: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 Photos - sharing photos is a great way of showing all your friends how fun your weekend was or your latest holiday snaps. Children need to think before they take and post an image. Some children share too much, such as, pictures of them in their school uniform, of the family home or even bikini or topless shots … Children should remember that once they’ve posted something online they’ve lost control of it. Images can be copied and pasted into any other space without their permission. </a:t>
            </a: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Setting up events on Facebook couldn’t be easier. With all of your friends in one space, why would you choose to go anywhere else when setting up a birthday or get together? Events you set up can be set to private, and this will mean that only the people invited will see the details. This is advised for all adults and children. Do you want everyone to know where you are going to be on Saturday night?</a:t>
            </a: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Facebook has a private messaging function, which means you can talk one to one with any of your friends if they are online at the same time as you.  It is known that offenders online will attempt to talk privately. Children should only talk to people they know.</a:t>
            </a:r>
            <a:endParaRPr lang="en-GB" sz="1200" kern="1200" dirty="0" smtClean="0">
              <a:solidFill>
                <a:schemeClr val="tx1"/>
              </a:solidFill>
              <a:latin typeface="+mn-lt"/>
              <a:ea typeface="+mn-ea"/>
              <a:cs typeface="+mn-cs"/>
            </a:endParaRPr>
          </a:p>
          <a:p>
            <a:pPr marL="228600" indent="-228600">
              <a:buFont typeface="Wingdings" pitchFamily="2" charset="2"/>
              <a:buChar char="Ø"/>
            </a:pPr>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Keep your child’s and your own profile safe by:</a:t>
            </a:r>
          </a:p>
          <a:p>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 Clicking on ‘account ’in the top right hand corner</a:t>
            </a:r>
          </a:p>
          <a:p>
            <a:pPr lvl="0">
              <a:buFont typeface="Wingdings" pitchFamily="2" charset="2"/>
              <a:buChar char="Ø"/>
            </a:pPr>
            <a:r>
              <a:rPr lang="en-GB" sz="1200" kern="1200" dirty="0" smtClean="0">
                <a:solidFill>
                  <a:schemeClr val="tx1"/>
                </a:solidFill>
                <a:latin typeface="+mn-lt"/>
                <a:ea typeface="+mn-ea"/>
                <a:cs typeface="+mn-cs"/>
              </a:rPr>
              <a:t> Privacy settings </a:t>
            </a:r>
          </a:p>
          <a:p>
            <a:pPr>
              <a:buFont typeface="Wingdings" pitchFamily="2" charset="2"/>
              <a:buChar char="Ø"/>
            </a:pPr>
            <a:r>
              <a:rPr lang="en-GB" sz="1200" kern="1200" dirty="0" smtClean="0">
                <a:solidFill>
                  <a:schemeClr val="tx1"/>
                </a:solidFill>
                <a:latin typeface="+mn-lt"/>
                <a:ea typeface="+mn-ea"/>
                <a:cs typeface="+mn-cs"/>
              </a:rPr>
              <a:t>Look at the range of customizations you can make. As a minimum ensure that it is set to ‘friends only’ and that all of their friends are people they know and have met in the real world.</a:t>
            </a:r>
          </a:p>
          <a:p>
            <a:endParaRPr lang="en-GB" baseline="0" dirty="0" smtClean="0"/>
          </a:p>
        </p:txBody>
      </p:sp>
      <p:sp>
        <p:nvSpPr>
          <p:cNvPr id="4" name="Slide Number Placeholder 3"/>
          <p:cNvSpPr>
            <a:spLocks noGrp="1"/>
          </p:cNvSpPr>
          <p:nvPr>
            <p:ph type="sldNum" sz="quarter" idx="10"/>
          </p:nvPr>
        </p:nvSpPr>
        <p:spPr/>
        <p:txBody>
          <a:bodyPr/>
          <a:lstStyle/>
          <a:p>
            <a:fld id="{CA7CA414-6979-4C8A-9A59-A2FA8A1FABF7}"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latin typeface="+mn-lt"/>
                <a:ea typeface="+mn-ea"/>
                <a:cs typeface="+mn-cs"/>
              </a:rPr>
              <a:t>Can anybody name the risks associated with social networking? </a:t>
            </a:r>
          </a:p>
          <a:p>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Sharing personal information</a:t>
            </a:r>
          </a:p>
          <a:p>
            <a:pPr lvl="0">
              <a:buFont typeface="Wingdings" pitchFamily="2" charset="2"/>
              <a:buChar char="Ø"/>
            </a:pPr>
            <a:r>
              <a:rPr lang="en-GB" sz="1200" kern="1200" dirty="0" smtClean="0">
                <a:solidFill>
                  <a:schemeClr val="tx1"/>
                </a:solidFill>
                <a:latin typeface="+mn-lt"/>
                <a:ea typeface="+mn-ea"/>
                <a:cs typeface="+mn-cs"/>
              </a:rPr>
              <a:t>Unwanted contact from strangers </a:t>
            </a:r>
          </a:p>
          <a:p>
            <a:pPr lvl="0">
              <a:buFont typeface="Wingdings" pitchFamily="2" charset="2"/>
              <a:buChar char="Ø"/>
            </a:pPr>
            <a:r>
              <a:rPr lang="en-GB" sz="1200" kern="1200" dirty="0" smtClean="0">
                <a:solidFill>
                  <a:schemeClr val="tx1"/>
                </a:solidFill>
                <a:latin typeface="+mn-lt"/>
                <a:ea typeface="+mn-ea"/>
                <a:cs typeface="+mn-cs"/>
              </a:rPr>
              <a:t> Unhealthy networking – Visiting groups and pages which are not appropriate for their age </a:t>
            </a:r>
          </a:p>
          <a:p>
            <a:pPr lvl="0">
              <a:buFont typeface="Wingdings" pitchFamily="2" charset="2"/>
              <a:buChar char="Ø"/>
            </a:pPr>
            <a:r>
              <a:rPr lang="en-GB" sz="1200" kern="1200" dirty="0" smtClean="0">
                <a:solidFill>
                  <a:schemeClr val="tx1"/>
                </a:solidFill>
                <a:latin typeface="+mn-lt"/>
                <a:ea typeface="+mn-ea"/>
                <a:cs typeface="+mn-cs"/>
              </a:rPr>
              <a:t> Inappropriate content – this is an adult site and the content is self generated. </a:t>
            </a:r>
          </a:p>
          <a:p>
            <a:pPr lvl="0">
              <a:buFont typeface="Wingdings" pitchFamily="2" charset="2"/>
              <a:buChar char="Ø"/>
            </a:pPr>
            <a:r>
              <a:rPr lang="en-GB" sz="1200" kern="1200" dirty="0" smtClean="0">
                <a:solidFill>
                  <a:schemeClr val="tx1"/>
                </a:solidFill>
                <a:latin typeface="+mn-lt"/>
                <a:ea typeface="+mn-ea"/>
                <a:cs typeface="+mn-cs"/>
              </a:rPr>
              <a:t> over usage – How many times a day does your child check their Facebook account?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Talk to your child about their social networking accounts. Ask them to be “friends” with you and take these simple steps: </a:t>
            </a: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Security settings need to be set to “Friends only”; that includes comments, posts and photos</a:t>
            </a:r>
          </a:p>
          <a:p>
            <a:pPr lvl="0">
              <a:buFont typeface="Wingdings" pitchFamily="2" charset="2"/>
              <a:buChar char="Ø"/>
            </a:pPr>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These</a:t>
            </a:r>
            <a:r>
              <a:rPr lang="en-GB" sz="1200" b="1" kern="1200" dirty="0" smtClean="0">
                <a:solidFill>
                  <a:schemeClr val="tx1"/>
                </a:solidFill>
                <a:latin typeface="+mn-lt"/>
                <a:ea typeface="+mn-ea"/>
                <a:cs typeface="+mn-cs"/>
              </a:rPr>
              <a:t> “Friends”  </a:t>
            </a:r>
            <a:r>
              <a:rPr lang="en-GB" sz="1200" kern="1200" dirty="0" smtClean="0">
                <a:solidFill>
                  <a:schemeClr val="tx1"/>
                </a:solidFill>
                <a:latin typeface="+mn-lt"/>
                <a:ea typeface="+mn-ea"/>
                <a:cs typeface="+mn-cs"/>
              </a:rPr>
              <a:t>need to be people they know and trust in the real world</a:t>
            </a:r>
          </a:p>
          <a:p>
            <a:pPr lvl="0">
              <a:buFont typeface="Wingdings" pitchFamily="2" charset="2"/>
              <a:buChar char="Ø"/>
            </a:pPr>
            <a:r>
              <a:rPr lang="en-GB" sz="1200" b="1" kern="1200" dirty="0" smtClean="0">
                <a:solidFill>
                  <a:schemeClr val="tx1"/>
                </a:solidFill>
                <a:latin typeface="+mn-lt"/>
                <a:ea typeface="+mn-ea"/>
                <a:cs typeface="+mn-cs"/>
              </a:rPr>
              <a:t> Content  - </a:t>
            </a:r>
            <a:r>
              <a:rPr lang="en-GB" sz="1200" kern="1200" dirty="0" smtClean="0">
                <a:solidFill>
                  <a:schemeClr val="tx1"/>
                </a:solidFill>
                <a:latin typeface="+mn-lt"/>
                <a:ea typeface="+mn-ea"/>
                <a:cs typeface="+mn-cs"/>
              </a:rPr>
              <a:t>Only post content and photos they wouldn't mind showing you!</a:t>
            </a:r>
          </a:p>
          <a:p>
            <a:pPr lvl="0">
              <a:buFont typeface="Wingdings" pitchFamily="2" charset="2"/>
              <a:buChar char="Ø"/>
            </a:pPr>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Try your very best to be “Friends” with your child on Facebook </a:t>
            </a:r>
          </a:p>
          <a:p>
            <a:pPr lvl="0">
              <a:buFont typeface="Wingdings" pitchFamily="2" charset="2"/>
              <a:buChar char="Ø"/>
            </a:pPr>
            <a:r>
              <a:rPr lang="en-GB" sz="1200" kern="1200" dirty="0" smtClean="0">
                <a:solidFill>
                  <a:schemeClr val="tx1"/>
                </a:solidFill>
                <a:latin typeface="+mn-lt"/>
                <a:ea typeface="+mn-ea"/>
                <a:cs typeface="+mn-cs"/>
              </a:rPr>
              <a:t>Learn how to report an issue directly to Facebook </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mn-lt"/>
                <a:ea typeface="+mn-ea"/>
                <a:cs typeface="+mn-cs"/>
              </a:rPr>
              <a:t>Facebook for Pre Teens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Has anybody here been pestered by their child to have a Facebook or social networking account, but feel they are too young?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 anybody tell me how old you need to be to sign up to Facebook? </a:t>
            </a:r>
            <a:r>
              <a:rPr lang="en-US" sz="1200" b="1" kern="1200" dirty="0" smtClean="0">
                <a:solidFill>
                  <a:schemeClr val="tx1"/>
                </a:solidFill>
                <a:latin typeface="+mn-lt"/>
                <a:ea typeface="+mn-ea"/>
                <a:cs typeface="+mn-cs"/>
              </a:rPr>
              <a:t>The answer is 13.</a:t>
            </a:r>
            <a:r>
              <a:rPr lang="en-US"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allow your child to use sites such as Facebook, you are not breaking the law, you are breaking the site’s terms and conditions.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is no right or wrong answer here. It would however feel wrong to allow an underage user on the site and to let them run freely. The content and security settings are adult in their nature and young children need to be moderated particularly closely.</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CEOP believe that education in this area is key. Though there are good reasons why children are restricted from accessing sites like Facebook, we do not want to push these young users underground. If we throw them off or ban them from the site, there is a possibility that they will set up one anyway and use it without your guidance. The most important thing is for you to be involved in their internet use. </a:t>
            </a: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Discuss with your child the age at which it would be appropriate for them to be on social networking sites. The transition between Primary and Secondary school seems the most popular. Whatever age you decide your child can go on social networking sites make sure you have discussed some of the risks, such as creating a digital footprint, and then stay involved in their use, mentoring them to become a responsible user.</a:t>
            </a:r>
          </a:p>
          <a:p>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 you are going to allow your child to join, think about: </a:t>
            </a:r>
          </a:p>
          <a:p>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Helping them set up their profile </a:t>
            </a:r>
            <a:endParaRPr lang="en-GB" sz="1200" kern="1200" dirty="0" smtClean="0">
              <a:solidFill>
                <a:schemeClr val="tx1"/>
              </a:solidFill>
              <a:latin typeface="+mn-lt"/>
              <a:ea typeface="+mn-ea"/>
              <a:cs typeface="+mn-cs"/>
            </a:endParaRP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Adding your email as the main contact (where possible) </a:t>
            </a:r>
            <a:endParaRPr lang="en-GB" sz="1200" kern="1200" dirty="0" smtClean="0">
              <a:solidFill>
                <a:schemeClr val="tx1"/>
              </a:solidFill>
              <a:latin typeface="+mn-lt"/>
              <a:ea typeface="+mn-ea"/>
              <a:cs typeface="+mn-cs"/>
            </a:endParaRP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Setting the privacy settings to “friends” only and ensure these are friends from the real world and known  by you </a:t>
            </a:r>
            <a:endParaRPr lang="en-GB" sz="1200" kern="1200" dirty="0" smtClean="0">
              <a:solidFill>
                <a:schemeClr val="tx1"/>
              </a:solidFill>
              <a:latin typeface="+mn-lt"/>
              <a:ea typeface="+mn-ea"/>
              <a:cs typeface="+mn-cs"/>
            </a:endParaRP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Showing them a CEOP safety resource which outlines the risks (www.youtube.co.uk/ceop/jigsaw) </a:t>
            </a:r>
            <a:endParaRPr lang="en-GB" sz="1200" kern="1200" dirty="0" smtClean="0">
              <a:solidFill>
                <a:schemeClr val="tx1"/>
              </a:solidFill>
              <a:latin typeface="+mn-lt"/>
              <a:ea typeface="+mn-ea"/>
              <a:cs typeface="+mn-cs"/>
            </a:endParaRP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Adding the Click CEOP button – type Click CEOP into the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search box. </a:t>
            </a:r>
            <a:endParaRPr lang="en-GB" sz="1200" kern="1200" dirty="0" smtClean="0">
              <a:solidFill>
                <a:schemeClr val="tx1"/>
              </a:solidFill>
              <a:latin typeface="+mn-lt"/>
              <a:ea typeface="+mn-ea"/>
              <a:cs typeface="+mn-cs"/>
            </a:endParaRP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Checking in and keeping updated with the content they are posting and receiving in this space </a:t>
            </a:r>
            <a:endParaRPr lang="en-GB" sz="1200" kern="1200" dirty="0" smtClean="0">
              <a:solidFill>
                <a:schemeClr val="tx1"/>
              </a:solidFill>
              <a:latin typeface="+mn-lt"/>
              <a:ea typeface="+mn-ea"/>
              <a:cs typeface="+mn-cs"/>
            </a:endParaRPr>
          </a:p>
          <a:p>
            <a:pPr lvl="0">
              <a:buFont typeface="Wingdings" pitchFamily="2" charset="2"/>
              <a:buChar char="Ø"/>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If you have any questions which relate directly to Facebook, please visit their family safety centre for help and  advice – www.facebook.com/safety </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Why are we here? </a:t>
            </a:r>
            <a:r>
              <a:rPr lang="en-US" sz="1200" b="1" kern="1200" dirty="0" smtClean="0">
                <a:solidFill>
                  <a:schemeClr val="tx1"/>
                </a:solidFill>
                <a:latin typeface="+mn-lt"/>
                <a:ea typeface="+mn-ea"/>
                <a:cs typeface="+mn-cs"/>
              </a:rPr>
              <a:t>[Play Clip]</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this clip we can see the speed at which the internet is changing the world we live in. We saw the sites which are becoming overwhelming popular, and the increasing amount the online world is integrated into daily life – both for adults and children.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Even as little as 10 years ago the internet was not integrated in this way into so many aspects of our daily lives. 10 years ago, there wouldn’t have been a need for a session such as this. Today, social media is all around us; it is making it simpler to communicate and make contacts, opening doors to new exciting opportunities for creativity and education.</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 anybody here tell me some of the sites they like to visit online? [Possible answers: Banking, Holidays, photo sharing, news and weather]</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about the sites your children use? [Possible answers – </a:t>
            </a:r>
            <a:r>
              <a:rPr lang="en-US" sz="1200" kern="1200" dirty="0" err="1" smtClean="0">
                <a:solidFill>
                  <a:schemeClr val="tx1"/>
                </a:solidFill>
                <a:latin typeface="+mn-lt"/>
                <a:ea typeface="+mn-ea"/>
                <a:cs typeface="+mn-cs"/>
              </a:rPr>
              <a:t>Moshi</a:t>
            </a:r>
            <a:r>
              <a:rPr lang="en-US" sz="1200" kern="1200" dirty="0" smtClean="0">
                <a:solidFill>
                  <a:schemeClr val="tx1"/>
                </a:solidFill>
                <a:latin typeface="+mn-lt"/>
                <a:ea typeface="+mn-ea"/>
                <a:cs typeface="+mn-cs"/>
              </a:rPr>
              <a:t> monsters, Facebook, Hotmail, Gaming]</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need to remember, children are natives in this online space, most are unaware of life without </a:t>
            </a:r>
            <a:r>
              <a:rPr lang="en-US" sz="1200" kern="1200" dirty="0" err="1" smtClean="0">
                <a:solidFill>
                  <a:schemeClr val="tx1"/>
                </a:solidFill>
                <a:latin typeface="+mn-lt"/>
                <a:ea typeface="+mn-ea"/>
                <a:cs typeface="+mn-cs"/>
              </a:rPr>
              <a:t>Iphones</a:t>
            </a:r>
            <a:r>
              <a:rPr lang="en-US" sz="1200" kern="1200" dirty="0" smtClean="0">
                <a:solidFill>
                  <a:schemeClr val="tx1"/>
                </a:solidFill>
                <a:latin typeface="+mn-lt"/>
                <a:ea typeface="+mn-ea"/>
                <a:cs typeface="+mn-cs"/>
              </a:rPr>
              <a:t>, games consoles or Google. They feel confident in using new sites and technologies, moving from site to site with ease, exploring and engaging in fun activities.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Put your hands up if you feel that your child knows more about the internet than you?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are in good company, as </a:t>
            </a:r>
            <a:r>
              <a:rPr lang="en-US" sz="1200" b="1" kern="1200" dirty="0" smtClean="0">
                <a:solidFill>
                  <a:schemeClr val="tx1"/>
                </a:solidFill>
                <a:latin typeface="+mn-lt"/>
                <a:ea typeface="+mn-ea"/>
                <a:cs typeface="+mn-cs"/>
              </a:rPr>
              <a:t>70%</a:t>
            </a:r>
            <a:r>
              <a:rPr lang="en-US" sz="1200" kern="1200" dirty="0" smtClean="0">
                <a:solidFill>
                  <a:schemeClr val="tx1"/>
                </a:solidFill>
                <a:latin typeface="+mn-lt"/>
                <a:ea typeface="+mn-ea"/>
                <a:cs typeface="+mn-cs"/>
              </a:rPr>
              <a:t> of parents of children aged 12 – 15 feel that their children know more about the internet than they do. (</a:t>
            </a:r>
            <a:r>
              <a:rPr lang="en-US" sz="1200" kern="1200" dirty="0" err="1" smtClean="0">
                <a:solidFill>
                  <a:schemeClr val="tx1"/>
                </a:solidFill>
                <a:latin typeface="+mn-lt"/>
                <a:ea typeface="+mn-ea"/>
                <a:cs typeface="+mn-cs"/>
              </a:rPr>
              <a:t>Ofcom</a:t>
            </a:r>
            <a:r>
              <a:rPr lang="en-US" sz="1200" kern="1200" dirty="0" smtClean="0">
                <a:solidFill>
                  <a:schemeClr val="tx1"/>
                </a:solidFill>
                <a:latin typeface="+mn-lt"/>
                <a:ea typeface="+mn-ea"/>
                <a:cs typeface="+mn-cs"/>
              </a:rPr>
              <a:t> media literacy 2011)</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Can anybody tell me the names of the gaming sites their child uses?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you will know, gaming is very different to how it used to be. Put </a:t>
            </a:r>
            <a:r>
              <a:rPr lang="en-US" sz="1200" kern="1200" dirty="0" err="1" smtClean="0">
                <a:solidFill>
                  <a:schemeClr val="tx1"/>
                </a:solidFill>
                <a:latin typeface="+mn-lt"/>
                <a:ea typeface="+mn-ea"/>
                <a:cs typeface="+mn-cs"/>
              </a:rPr>
              <a:t>Pacman</a:t>
            </a:r>
            <a:r>
              <a:rPr lang="en-US" sz="1200" kern="1200" dirty="0" smtClean="0">
                <a:solidFill>
                  <a:schemeClr val="tx1"/>
                </a:solidFill>
                <a:latin typeface="+mn-lt"/>
                <a:ea typeface="+mn-ea"/>
                <a:cs typeface="+mn-cs"/>
              </a:rPr>
              <a:t> and Tetris to the back of your mind and think MMORPG – this means that a game is a Massively Multiplayer Online Role Playing Game, which in short means that a site can have unlimited users and the game </a:t>
            </a:r>
            <a:r>
              <a:rPr lang="en-US" sz="1200" b="1" kern="1200" dirty="0" smtClean="0">
                <a:solidFill>
                  <a:schemeClr val="tx1"/>
                </a:solidFill>
                <a:latin typeface="+mn-lt"/>
                <a:ea typeface="+mn-ea"/>
                <a:cs typeface="+mn-cs"/>
              </a:rPr>
              <a:t>never</a:t>
            </a:r>
            <a:r>
              <a:rPr lang="en-US" sz="1200" kern="1200" dirty="0" smtClean="0">
                <a:solidFill>
                  <a:schemeClr val="tx1"/>
                </a:solidFill>
                <a:latin typeface="+mn-lt"/>
                <a:ea typeface="+mn-ea"/>
                <a:cs typeface="+mn-cs"/>
              </a:rPr>
              <a:t> ends.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gaming sites allow you to play and communicate against other users all over the world.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most popular ways for children to kill time is on their games consoles. Put your hands up if you have a console in your home? Keep your hand up if it links to the internet? The majority of these do, which means your child can link to other users, talk and play against them.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long do you feel is an acceptable amount of time for your child to be spending online of a school evening? There is no specific guidance set around this subject, so as a parent you need to set boundaries and rules on acceptable usage. Ensure they have enough time to do their homework of an evening and spend some time doing a technology free activity. A screen should not be the last thing they see before they go to bed!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Some of the risks which your child can encounter on a game console are:</a:t>
            </a: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Inappropriate content – other users typing or saying (over headset) abusive language </a:t>
            </a:r>
          </a:p>
          <a:p>
            <a:pPr lvl="0">
              <a:buFont typeface="Wingdings" pitchFamily="2" charset="2"/>
              <a:buChar char="Ø"/>
            </a:pPr>
            <a:r>
              <a:rPr lang="en-GB" sz="1200" kern="1200" dirty="0" smtClean="0">
                <a:solidFill>
                  <a:schemeClr val="tx1"/>
                </a:solidFill>
                <a:latin typeface="+mn-lt"/>
                <a:ea typeface="+mn-ea"/>
                <a:cs typeface="+mn-cs"/>
              </a:rPr>
              <a:t> Unwanted contact – other players wishing to play against you that you do not know or trust </a:t>
            </a:r>
          </a:p>
          <a:p>
            <a:pPr lvl="0">
              <a:buFont typeface="Wingdings" pitchFamily="2" charset="2"/>
              <a:buChar char="Ø"/>
            </a:pPr>
            <a:r>
              <a:rPr lang="en-GB" sz="1200" kern="1200" dirty="0" smtClean="0">
                <a:solidFill>
                  <a:schemeClr val="tx1"/>
                </a:solidFill>
                <a:latin typeface="+mn-lt"/>
                <a:ea typeface="+mn-ea"/>
                <a:cs typeface="+mn-cs"/>
              </a:rPr>
              <a:t> Overuse – children can spend a large amount of time on games consoles and internet based games.</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Tips</a:t>
            </a:r>
            <a:r>
              <a:rPr lang="en-GB" sz="1200" kern="1200" baseline="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Make sure the laptop, computer or games consoles are not located in your child’s  bedroom. They need to be in a family space so you can see when they are using them and who they are talking to, possibly through the VoIP (headsets) that many of these games have.</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all games consoles link to the internet, please do not forget this. Treat them and set safety rules just like you would on a laptop or PC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Open up communication – talk to your child about the sites they are using and why they like them.</a:t>
            </a:r>
          </a:p>
          <a:p>
            <a:endParaRPr lang="en-GB" sz="1200" kern="1200" dirty="0" smtClean="0">
              <a:solidFill>
                <a:schemeClr val="tx1"/>
              </a:solidFill>
              <a:latin typeface="+mn-lt"/>
              <a:ea typeface="+mn-ea"/>
              <a:cs typeface="+mn-cs"/>
            </a:endParaRPr>
          </a:p>
          <a:p>
            <a:pPr>
              <a:buFont typeface="Wingdings" pitchFamily="2" charset="2"/>
              <a:buChar char="Ø"/>
            </a:pPr>
            <a:r>
              <a:rPr lang="en-GB" sz="1200" kern="1200" dirty="0" smtClean="0">
                <a:solidFill>
                  <a:schemeClr val="tx1"/>
                </a:solidFill>
                <a:latin typeface="+mn-lt"/>
                <a:ea typeface="+mn-ea"/>
                <a:cs typeface="+mn-cs"/>
              </a:rPr>
              <a:t>Explain that people lie online and they are not always who they say they are </a:t>
            </a:r>
          </a:p>
          <a:p>
            <a:pPr>
              <a:buFont typeface="Wingdings" pitchFamily="2" charset="2"/>
              <a:buChar char="Ø"/>
            </a:pPr>
            <a:r>
              <a:rPr lang="en-GB" sz="1200" kern="1200" dirty="0" smtClean="0">
                <a:solidFill>
                  <a:schemeClr val="tx1"/>
                </a:solidFill>
                <a:latin typeface="+mn-lt"/>
                <a:ea typeface="+mn-ea"/>
                <a:cs typeface="+mn-cs"/>
              </a:rPr>
              <a:t>Explain that people can be mean and don't always have their best interests at heart </a:t>
            </a:r>
          </a:p>
          <a:p>
            <a:pPr>
              <a:buFont typeface="Wingdings" pitchFamily="2" charset="2"/>
              <a:buChar char="Ø"/>
            </a:pPr>
            <a:r>
              <a:rPr lang="en-GB" sz="1200" kern="1200" dirty="0" smtClean="0">
                <a:solidFill>
                  <a:schemeClr val="tx1"/>
                </a:solidFill>
                <a:latin typeface="+mn-lt"/>
                <a:ea typeface="+mn-ea"/>
                <a:cs typeface="+mn-cs"/>
              </a:rPr>
              <a:t> Ask them to never give out personal information </a:t>
            </a:r>
          </a:p>
          <a:p>
            <a:pPr>
              <a:buFont typeface="Wingdings" pitchFamily="2" charset="2"/>
              <a:buChar char="Ø"/>
            </a:pPr>
            <a:r>
              <a:rPr lang="en-GB" sz="1200" kern="1200" dirty="0" smtClean="0">
                <a:solidFill>
                  <a:schemeClr val="tx1"/>
                </a:solidFill>
                <a:latin typeface="+mn-lt"/>
                <a:ea typeface="+mn-ea"/>
                <a:cs typeface="+mn-cs"/>
              </a:rPr>
              <a:t> Set parental controls – </a:t>
            </a:r>
            <a:r>
              <a:rPr lang="en-US" sz="1200" kern="1200" dirty="0" smtClean="0">
                <a:solidFill>
                  <a:schemeClr val="tx1"/>
                </a:solidFill>
                <a:latin typeface="+mn-lt"/>
                <a:ea typeface="+mn-ea"/>
                <a:cs typeface="+mn-cs"/>
              </a:rPr>
              <a:t>visit the service provider’s website or CEOP’s parents’ pages for help </a:t>
            </a:r>
            <a:endParaRPr lang="en-GB" sz="1200" kern="1200" dirty="0" smtClean="0">
              <a:solidFill>
                <a:schemeClr val="tx1"/>
              </a:solidFill>
              <a:latin typeface="+mn-lt"/>
              <a:ea typeface="+mn-ea"/>
              <a:cs typeface="+mn-cs"/>
            </a:endParaRPr>
          </a:p>
          <a:p>
            <a:pPr>
              <a:buFont typeface="Wingdings" pitchFamily="2" charset="2"/>
              <a:buChar char="Ø"/>
            </a:pPr>
            <a:r>
              <a:rPr lang="en-GB" sz="1200" kern="1200" dirty="0" smtClean="0">
                <a:solidFill>
                  <a:schemeClr val="tx1"/>
                </a:solidFill>
                <a:latin typeface="+mn-lt"/>
                <a:ea typeface="+mn-ea"/>
                <a:cs typeface="+mn-cs"/>
              </a:rPr>
              <a:t> Set time limits on how long they can game for. Allow time for non-technology based activities and allow an hour screen free time before bed</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PEGI (The Pan-European Game Information age rating system) was established in 2003 in order to help European parents to make informed decisions about the games children play.</a:t>
            </a:r>
            <a:r>
              <a:rPr lang="en-US"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Just think of them like age rating systems for films. If the game has 3+ it is suitable for a player of 3 years and over; if the game has 18+, you need to be 18 or over. Do not let your child tell you otherwise. I have heard stories of children telling their parents that this is an ability level!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well as the age ratings, there are symbols to go alongside. These will give you a better indication of what the game is about. Some games such as Grand Theft Auto will have all of these symbols.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sure we have avid parent gamers in the audience tonight, hands up? What are your </a:t>
            </a:r>
            <a:r>
              <a:rPr lang="en-US" sz="1200" kern="1200" dirty="0" err="1" smtClean="0">
                <a:solidFill>
                  <a:schemeClr val="tx1"/>
                </a:solidFill>
                <a:latin typeface="+mn-lt"/>
                <a:ea typeface="+mn-ea"/>
                <a:cs typeface="+mn-cs"/>
              </a:rPr>
              <a:t>favourite</a:t>
            </a:r>
            <a:r>
              <a:rPr lang="en-US" sz="1200" kern="1200" dirty="0" smtClean="0">
                <a:solidFill>
                  <a:schemeClr val="tx1"/>
                </a:solidFill>
                <a:latin typeface="+mn-lt"/>
                <a:ea typeface="+mn-ea"/>
                <a:cs typeface="+mn-cs"/>
              </a:rPr>
              <a:t> games?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That’s great, I am sure by knowing these technologies so well, you will be able to easily find the parental controls. I would ask you to be careful with the types of games you play with and in front of your child. Turning the sound down on an 18+ game is not a parental control!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Please visit </a:t>
            </a:r>
            <a:r>
              <a:rPr lang="en-US" sz="1200" u="sng" kern="1200" dirty="0" smtClean="0">
                <a:solidFill>
                  <a:schemeClr val="tx1"/>
                </a:solidFill>
                <a:latin typeface="+mn-lt"/>
                <a:ea typeface="+mn-ea"/>
                <a:cs typeface="+mn-cs"/>
                <a:hlinkClick r:id="rId3"/>
              </a:rPr>
              <a:t>www.pegi.info</a:t>
            </a:r>
            <a:r>
              <a:rPr lang="en-GB"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more information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Talking privately is a normal and natural thing to want to do. Adults would possibly meet someone for a coffee or call their friends, but Children like to IM, Facebook chat or BBM. </a:t>
            </a:r>
            <a:endParaRPr lang="en-GB" sz="1200" kern="1200" dirty="0" smtClean="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Risks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Windows Live Messenger or IM (Instant Messenger) is a private chat service which anyone can use as long as you have a hotmail account. One of the exciting things about IM is that it has the ability to use a webcam. You will recognize if your child uses this area, by the amber flashing bars at the bottom of the screen. </a:t>
            </a:r>
          </a:p>
          <a:p>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In a recent survey (</a:t>
            </a:r>
            <a:r>
              <a:rPr lang="en-US" sz="1200" b="1" kern="1200" dirty="0" err="1" smtClean="0">
                <a:solidFill>
                  <a:schemeClr val="tx1"/>
                </a:solidFill>
                <a:latin typeface="+mn-lt"/>
                <a:ea typeface="+mn-ea"/>
                <a:cs typeface="+mn-cs"/>
              </a:rPr>
              <a:t>Ofcom</a:t>
            </a:r>
            <a:r>
              <a:rPr lang="en-US" sz="1200" b="1" kern="1200" dirty="0" smtClean="0">
                <a:solidFill>
                  <a:schemeClr val="tx1"/>
                </a:solidFill>
                <a:latin typeface="+mn-lt"/>
                <a:ea typeface="+mn-ea"/>
                <a:cs typeface="+mn-cs"/>
              </a:rPr>
              <a:t> 2011)</a:t>
            </a:r>
            <a:r>
              <a:rPr lang="en-GB" sz="1200" kern="1200" dirty="0" smtClean="0">
                <a:solidFill>
                  <a:schemeClr val="tx1"/>
                </a:solidFill>
                <a:latin typeface="+mn-lt"/>
                <a:ea typeface="+mn-ea"/>
                <a:cs typeface="+mn-cs"/>
              </a:rPr>
              <a:t> 52% of 11-16 year old internet users say they find it easier to be themselves online, 47% talk about different things online than offline, and 27% talk about more private things online than when with other people face to 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Offenders know this and use areas such as IM and others to groom children. They know that in this area they can chat privately and build relationships and trust over time. The key message is simple: your children need to (just like the advice for social networking), only have friends that they know and trust in the real world. They must never give out personal information and if they feel uncomfortable, must report. There will be advice on reporting at the end of this session.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Webcams – As I mentioned IM has webcam capability and so do many of the new and up and coming sites, such as </a:t>
            </a:r>
            <a:r>
              <a:rPr lang="en-US" sz="1200" kern="1200" dirty="0" err="1" smtClean="0">
                <a:solidFill>
                  <a:schemeClr val="tx1"/>
                </a:solidFill>
                <a:latin typeface="+mn-lt"/>
                <a:ea typeface="+mn-ea"/>
                <a:cs typeface="+mn-cs"/>
              </a:rPr>
              <a:t>Chatroulette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Tinychat</a:t>
            </a:r>
            <a:r>
              <a:rPr lang="en-US" sz="1200" kern="1200" dirty="0" smtClean="0">
                <a:solidFill>
                  <a:schemeClr val="tx1"/>
                </a:solidFill>
                <a:latin typeface="+mn-lt"/>
                <a:ea typeface="+mn-ea"/>
                <a:cs typeface="+mn-cs"/>
              </a:rPr>
              <a:t>.  Webcam gives the other person an insight into your personal life and home.  Children need to be aware of the type of information that is visible in the room they are in (not the bedroom) and remove anything that could make them vulnerable. Full name on certificates, pieces of work from school etc..</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Make sure you turn the webcam away from the room or off when it is not being used. There are ways of switching these on remotely, without you knowing!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BBM – please put your hands up if your child owns a Blackberry phone?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main reasons for teenagers insisting on having this phone is down to its messenger capability. They can link with friends who also have a Blackberry and chat for free and in private.  This can mean that they never turn off BBM and spend hours messaging. Make sure you set boundaries and downtime for all technologies.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“friends” need to be real world friends; it is also advisable that you ask your child to only place photos and updates on their BBM that they wouldn’t mind showing you.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GB" sz="1200" kern="1200" dirty="0" smtClean="0">
                <a:solidFill>
                  <a:schemeClr val="tx1"/>
                </a:solidFill>
                <a:latin typeface="+mn-lt"/>
                <a:ea typeface="+mn-ea"/>
                <a:cs typeface="+mn-cs"/>
              </a:rPr>
              <a:t>Tips </a:t>
            </a:r>
          </a:p>
          <a:p>
            <a:pPr>
              <a:buFont typeface="Wingdings" pitchFamily="2" charset="2"/>
              <a:buNone/>
            </a:pPr>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Ask your child to never accept communication from people they don’t know and trust in the real world </a:t>
            </a:r>
          </a:p>
          <a:p>
            <a:pPr lvl="0">
              <a:buFont typeface="Wingdings" pitchFamily="2" charset="2"/>
              <a:buChar char="Ø"/>
            </a:pPr>
            <a:r>
              <a:rPr lang="en-GB" sz="1200" kern="1200" dirty="0" smtClean="0">
                <a:solidFill>
                  <a:schemeClr val="tx1"/>
                </a:solidFill>
                <a:latin typeface="+mn-lt"/>
                <a:ea typeface="+mn-ea"/>
                <a:cs typeface="+mn-cs"/>
              </a:rPr>
              <a:t> Inform them that giving out personal information can be dangerous. They need to treat personal information such as the school they go to or their location like their tooth brush and not share it with anyone else!</a:t>
            </a:r>
          </a:p>
          <a:p>
            <a:pPr lvl="0">
              <a:buFont typeface="Wingdings" pitchFamily="2" charset="2"/>
              <a:buChar char="Ø"/>
            </a:pPr>
            <a:r>
              <a:rPr lang="en-GB" sz="1200" kern="1200" dirty="0" smtClean="0">
                <a:solidFill>
                  <a:schemeClr val="tx1"/>
                </a:solidFill>
                <a:latin typeface="+mn-lt"/>
                <a:ea typeface="+mn-ea"/>
                <a:cs typeface="+mn-cs"/>
              </a:rPr>
              <a:t>Ask them not to webcam with people they do not know from the real world and turn the webcam off after use!</a:t>
            </a:r>
          </a:p>
          <a:p>
            <a:pPr lvl="0">
              <a:buFont typeface="Wingdings" pitchFamily="2" charset="2"/>
              <a:buChar char="Ø"/>
            </a:pPr>
            <a:r>
              <a:rPr lang="en-GB" sz="1200" kern="1200" dirty="0" smtClean="0">
                <a:solidFill>
                  <a:schemeClr val="tx1"/>
                </a:solidFill>
                <a:latin typeface="+mn-lt"/>
                <a:ea typeface="+mn-ea"/>
                <a:cs typeface="+mn-cs"/>
              </a:rPr>
              <a:t> Teach them how to report a problem and to delete people that make them feel uncomfortable </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Mobiles. How did we ever live without them? They’re a great way to keep in touch with friends and family and, if you’ve got a </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 check in on your Facebook when you are out and about. There are apps for just about anything and the possibilities for entertainment are endless. Think of mobiles as mini computers, this way you will understand that safety measures need to be in place.</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 do you think your child uses a mobile phone for? [Wait for answers and click through boxes on the screen]</a:t>
            </a:r>
          </a:p>
          <a:p>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Talking/chatting </a:t>
            </a:r>
          </a:p>
          <a:p>
            <a:pPr lvl="0">
              <a:buFont typeface="Wingdings" pitchFamily="2" charset="2"/>
              <a:buChar char="Ø"/>
            </a:pPr>
            <a:r>
              <a:rPr lang="en-GB" sz="1200" kern="1200" dirty="0" smtClean="0">
                <a:solidFill>
                  <a:schemeClr val="tx1"/>
                </a:solidFill>
                <a:latin typeface="+mn-lt"/>
                <a:ea typeface="+mn-ea"/>
                <a:cs typeface="+mn-cs"/>
              </a:rPr>
              <a:t>Texting </a:t>
            </a:r>
          </a:p>
          <a:p>
            <a:pPr lvl="0">
              <a:buFont typeface="Wingdings" pitchFamily="2" charset="2"/>
              <a:buChar char="Ø"/>
            </a:pPr>
            <a:r>
              <a:rPr lang="en-GB" sz="1200" kern="1200" dirty="0" smtClean="0">
                <a:solidFill>
                  <a:schemeClr val="tx1"/>
                </a:solidFill>
                <a:latin typeface="+mn-lt"/>
                <a:ea typeface="+mn-ea"/>
                <a:cs typeface="+mn-cs"/>
              </a:rPr>
              <a:t>Going online </a:t>
            </a:r>
          </a:p>
          <a:p>
            <a:pPr lvl="0">
              <a:buFont typeface="Wingdings" pitchFamily="2" charset="2"/>
              <a:buChar char="Ø"/>
            </a:pPr>
            <a:r>
              <a:rPr lang="en-GB" sz="1200" kern="1200" dirty="0" smtClean="0">
                <a:solidFill>
                  <a:schemeClr val="tx1"/>
                </a:solidFill>
                <a:latin typeface="+mn-lt"/>
                <a:ea typeface="+mn-ea"/>
                <a:cs typeface="+mn-cs"/>
              </a:rPr>
              <a:t>Taking photos </a:t>
            </a:r>
          </a:p>
          <a:p>
            <a:pPr lvl="0">
              <a:buFont typeface="Wingdings" pitchFamily="2" charset="2"/>
              <a:buChar char="Ø"/>
            </a:pPr>
            <a:r>
              <a:rPr lang="en-GB" sz="1200" kern="1200" dirty="0" smtClean="0">
                <a:solidFill>
                  <a:schemeClr val="tx1"/>
                </a:solidFill>
                <a:latin typeface="+mn-lt"/>
                <a:ea typeface="+mn-ea"/>
                <a:cs typeface="+mn-cs"/>
              </a:rPr>
              <a:t>Sharing their location </a:t>
            </a:r>
          </a:p>
          <a:p>
            <a:pPr lvl="0"/>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majority of these phones are fitted with GPS, which is fantastic when you are lost and need Google Maps assistance as it can pin point you on a map and tell you exactly where you are and how to get to your destination.</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this function is now being used on sites such as Facebook and Foursquare. You can now tell people your exact location by ‘checking in’. </a:t>
            </a:r>
            <a:r>
              <a:rPr lang="en-US" sz="1200" b="1" kern="1200" dirty="0" smtClean="0">
                <a:solidFill>
                  <a:schemeClr val="tx1"/>
                </a:solidFill>
                <a:latin typeface="+mn-lt"/>
                <a:ea typeface="+mn-ea"/>
                <a:cs typeface="+mn-cs"/>
              </a:rPr>
              <a:t>As an extra – play </a:t>
            </a:r>
            <a:r>
              <a:rPr lang="en-US" sz="1200" b="1" kern="1200" dirty="0" err="1" smtClean="0">
                <a:solidFill>
                  <a:schemeClr val="tx1"/>
                </a:solidFill>
                <a:latin typeface="+mn-lt"/>
                <a:ea typeface="+mn-ea"/>
                <a:cs typeface="+mn-cs"/>
              </a:rPr>
              <a:t>facebook</a:t>
            </a:r>
            <a:r>
              <a:rPr lang="en-US" sz="1200" b="1" kern="1200" dirty="0" smtClean="0">
                <a:solidFill>
                  <a:schemeClr val="tx1"/>
                </a:solidFill>
                <a:latin typeface="+mn-lt"/>
                <a:ea typeface="+mn-ea"/>
                <a:cs typeface="+mn-cs"/>
              </a:rPr>
              <a:t> places clip from </a:t>
            </a:r>
            <a:r>
              <a:rPr lang="en-US" sz="1200" b="1" kern="1200" dirty="0" err="1" smtClean="0">
                <a:solidFill>
                  <a:schemeClr val="tx1"/>
                </a:solidFill>
                <a:latin typeface="+mn-lt"/>
                <a:ea typeface="+mn-ea"/>
                <a:cs typeface="+mn-cs"/>
              </a:rPr>
              <a:t>youtube</a:t>
            </a:r>
            <a:r>
              <a:rPr lang="en-US" sz="1200" b="1" kern="1200" dirty="0" smtClean="0">
                <a:solidFill>
                  <a:schemeClr val="tx1"/>
                </a:solidFill>
                <a:latin typeface="+mn-lt"/>
                <a:ea typeface="+mn-ea"/>
                <a:cs typeface="+mn-cs"/>
              </a:rPr>
              <a:t> –</a:t>
            </a:r>
            <a:r>
              <a:rPr lang="en-GB" sz="1200" u="sng" kern="1200" dirty="0" smtClean="0">
                <a:solidFill>
                  <a:schemeClr val="tx1"/>
                </a:solidFill>
                <a:latin typeface="+mn-lt"/>
                <a:ea typeface="+mn-ea"/>
                <a:cs typeface="+mn-cs"/>
                <a:hlinkClick r:id="rId3"/>
              </a:rPr>
              <a:t>www.youtube.com/watch?v=dbiH0DxmPc8</a:t>
            </a:r>
            <a:r>
              <a:rPr lang="en-US" sz="1200" b="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a:t>
            </a:r>
            <a:r>
              <a:rPr lang="en-US" sz="1200" kern="1200" dirty="0" smtClean="0">
                <a:solidFill>
                  <a:schemeClr val="tx1"/>
                </a:solidFill>
                <a:latin typeface="+mn-lt"/>
                <a:ea typeface="+mn-ea"/>
                <a:cs typeface="+mn-cs"/>
              </a:rPr>
              <a:t>o if you “check in” this is shared on your social network profile and all of your ‘friends’ can see where you are. Let’s remember not everyone is who they say they are online. People can tag you in places, which you may not want to share with everyone you know. You can protect yourself and your child by changing settings in the privacy settings area. It has never been more important for your child to know who they are taking to and the information they are sharing.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Some of the </a:t>
            </a:r>
            <a:r>
              <a:rPr lang="en-GB" sz="1200" b="1" kern="1200" dirty="0" smtClean="0">
                <a:solidFill>
                  <a:schemeClr val="tx1"/>
                </a:solidFill>
                <a:latin typeface="+mn-lt"/>
                <a:ea typeface="+mn-ea"/>
                <a:cs typeface="+mn-cs"/>
              </a:rPr>
              <a:t>risks</a:t>
            </a:r>
            <a:r>
              <a:rPr lang="en-GB" sz="1200" kern="1200" dirty="0" smtClean="0">
                <a:solidFill>
                  <a:schemeClr val="tx1"/>
                </a:solidFill>
                <a:latin typeface="+mn-lt"/>
                <a:ea typeface="+mn-ea"/>
                <a:cs typeface="+mn-cs"/>
              </a:rPr>
              <a:t> are as follows:</a:t>
            </a: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Images can be taken and uploaded. With the introduction of digital media, we have lost the time to process what we are going to do with a particular image. Within seconds it can be taken and uploaded online.</a:t>
            </a:r>
          </a:p>
          <a:p>
            <a:pPr lvl="0">
              <a:buFont typeface="Wingdings" pitchFamily="2" charset="2"/>
              <a:buChar char="Ø"/>
            </a:pPr>
            <a:r>
              <a:rPr lang="en-GB" sz="1200" kern="1200" dirty="0" smtClean="0">
                <a:solidFill>
                  <a:schemeClr val="tx1"/>
                </a:solidFill>
                <a:latin typeface="+mn-lt"/>
                <a:ea typeface="+mn-ea"/>
                <a:cs typeface="+mn-cs"/>
              </a:rPr>
              <a:t>Location  </a:t>
            </a:r>
          </a:p>
          <a:p>
            <a:pPr lvl="0">
              <a:buFont typeface="Wingdings" pitchFamily="2" charset="2"/>
              <a:buChar char="Ø"/>
            </a:pPr>
            <a:r>
              <a:rPr lang="en-GB" sz="1200" kern="1200" dirty="0" smtClean="0">
                <a:solidFill>
                  <a:schemeClr val="tx1"/>
                </a:solidFill>
                <a:latin typeface="+mn-lt"/>
                <a:ea typeface="+mn-ea"/>
                <a:cs typeface="+mn-cs"/>
              </a:rPr>
              <a:t>Personal messaging </a:t>
            </a:r>
          </a:p>
          <a:p>
            <a:pPr lvl="0">
              <a:buFont typeface="Wingdings" pitchFamily="2" charset="2"/>
              <a:buChar char="Ø"/>
            </a:pPr>
            <a:r>
              <a:rPr lang="en-GB" sz="1200" kern="1200" dirty="0" smtClean="0">
                <a:solidFill>
                  <a:schemeClr val="tx1"/>
                </a:solidFill>
                <a:latin typeface="+mn-lt"/>
                <a:ea typeface="+mn-ea"/>
                <a:cs typeface="+mn-cs"/>
              </a:rPr>
              <a:t>Over Usage </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Now, let’s start to think about the positive aspects of being online. Can anybody tell me the skills that they think their children are learning whilst they are online, whether networking, gaming or perhaps doing their homework?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Answers:</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Communication skills </a:t>
            </a:r>
            <a:r>
              <a:rPr lang="en-GB" sz="1200" kern="1200" dirty="0" smtClean="0">
                <a:solidFill>
                  <a:schemeClr val="tx1"/>
                </a:solidFill>
                <a:latin typeface="+mn-lt"/>
                <a:ea typeface="+mn-ea"/>
                <a:cs typeface="+mn-cs"/>
              </a:rPr>
              <a:t>– communicating is one of the prime reasons for children going online. They are talking to others, sharing their lives, building connections and friendships.  Children have the opportunity to build and maintain connections and communication with a far wider group of people than has been possible in the past. </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Computer skills – </a:t>
            </a:r>
            <a:r>
              <a:rPr lang="en-GB" sz="1200" kern="1200" dirty="0" smtClean="0">
                <a:solidFill>
                  <a:schemeClr val="tx1"/>
                </a:solidFill>
                <a:latin typeface="+mn-lt"/>
                <a:ea typeface="+mn-ea"/>
                <a:cs typeface="+mn-cs"/>
              </a:rPr>
              <a:t>children are engrossed in technology at a very young age. They see older siblings or family members using computers and </a:t>
            </a:r>
            <a:r>
              <a:rPr lang="en-GB" sz="1200" kern="1200" dirty="0" err="1" smtClean="0">
                <a:solidFill>
                  <a:schemeClr val="tx1"/>
                </a:solidFill>
                <a:latin typeface="+mn-lt"/>
                <a:ea typeface="+mn-ea"/>
                <a:cs typeface="+mn-cs"/>
              </a:rPr>
              <a:t>Iphones</a:t>
            </a:r>
            <a:r>
              <a:rPr lang="en-GB" sz="1200" kern="1200" dirty="0" smtClean="0">
                <a:solidFill>
                  <a:schemeClr val="tx1"/>
                </a:solidFill>
                <a:latin typeface="+mn-lt"/>
                <a:ea typeface="+mn-ea"/>
                <a:cs typeface="+mn-cs"/>
              </a:rPr>
              <a:t> and quickly copy them. How many of your children before the age of 5 knew how to operate your phone or laptop? These skills are then developed and enhanced over time. As technology plays an increasingly important part in all of our lives so does the importance of being able to use it effectively.</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Creativity –</a:t>
            </a:r>
            <a:r>
              <a:rPr lang="en-GB" sz="1200" kern="1200" dirty="0" smtClean="0">
                <a:solidFill>
                  <a:schemeClr val="tx1"/>
                </a:solidFill>
                <a:latin typeface="+mn-lt"/>
                <a:ea typeface="+mn-ea"/>
                <a:cs typeface="+mn-cs"/>
              </a:rPr>
              <a:t> Through building online spaces and avatars (online characters), online games   encourage you to be creative. By using their creativity in this environment children are learning new skills, exploring their imagination and opening their minds to new opportunities.</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Research – </a:t>
            </a:r>
            <a:r>
              <a:rPr lang="en-GB" sz="1200" kern="1200" dirty="0" smtClean="0">
                <a:solidFill>
                  <a:schemeClr val="tx1"/>
                </a:solidFill>
                <a:latin typeface="+mn-lt"/>
                <a:ea typeface="+mn-ea"/>
                <a:cs typeface="+mn-cs"/>
              </a:rPr>
              <a:t>Children research online. They turn to search engines and other online tools to find out about an interest or piece of history. They are learning how to find and understand complex information from a range of sources and apply this knowledge.  Being able to navigate the internet in this way is going to be an increasingly important skill, both in daily life and at work. </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Confidence – </a:t>
            </a:r>
            <a:r>
              <a:rPr lang="en-GB" sz="1200" kern="1200" dirty="0" smtClean="0">
                <a:solidFill>
                  <a:schemeClr val="tx1"/>
                </a:solidFill>
                <a:latin typeface="+mn-lt"/>
                <a:ea typeface="+mn-ea"/>
                <a:cs typeface="+mn-cs"/>
              </a:rPr>
              <a:t>The internet gives you the ability to be anybody you want to be and try new things. In the real world a child may struggle to build friendships, but online they can be a ‘popular’ king of an online universe (literally!). </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Money management – </a:t>
            </a:r>
            <a:r>
              <a:rPr lang="en-GB" sz="1200" kern="1200" dirty="0" smtClean="0">
                <a:solidFill>
                  <a:schemeClr val="tx1"/>
                </a:solidFill>
                <a:latin typeface="+mn-lt"/>
                <a:ea typeface="+mn-ea"/>
                <a:cs typeface="+mn-cs"/>
              </a:rPr>
              <a:t>Who here has bought their child online currency, or an online game membership for their child? Children build accounts online and use the currency gained or bought to buy key pieces of online merchandise, such as pets or furniture. Gaming companies suggest that by doing so, they are learning money management. A key lesson is that you can’t buy everything you want and you must work for it. What do you think?</a:t>
            </a:r>
          </a:p>
          <a:p>
            <a:r>
              <a:rPr lang="en-GB" sz="1200" kern="1200" dirty="0" smtClean="0">
                <a:solidFill>
                  <a:schemeClr val="tx1"/>
                </a:solidFill>
                <a:latin typeface="+mn-lt"/>
                <a:ea typeface="+mn-ea"/>
                <a:cs typeface="+mn-cs"/>
              </a:rPr>
              <a:t>Can anybody think of anything I have missed?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CA7CA414-6979-4C8A-9A59-A2FA8A1FABF7}"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kern="1200" dirty="0" smtClean="0">
                <a:solidFill>
                  <a:schemeClr val="tx1"/>
                </a:solidFill>
                <a:latin typeface="+mn-lt"/>
                <a:ea typeface="+mn-ea"/>
                <a:cs typeface="+mn-cs"/>
              </a:rPr>
              <a:t>Tips</a:t>
            </a:r>
            <a:r>
              <a:rPr lang="en-GB" sz="1200" b="0" kern="1200" baseline="0" dirty="0" smtClean="0">
                <a:solidFill>
                  <a:schemeClr val="tx1"/>
                </a:solidFill>
                <a:latin typeface="+mn-lt"/>
                <a:ea typeface="+mn-ea"/>
                <a:cs typeface="+mn-cs"/>
              </a:rPr>
              <a:t> </a:t>
            </a:r>
            <a:endParaRPr lang="en-GB" sz="1200" b="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a:buFont typeface="Wingdings" pitchFamily="2" charset="2"/>
              <a:buChar char="Ø"/>
            </a:pPr>
            <a:r>
              <a:rPr lang="en-GB" sz="1200" kern="1200" dirty="0" smtClean="0">
                <a:solidFill>
                  <a:schemeClr val="tx1"/>
                </a:solidFill>
                <a:latin typeface="+mn-lt"/>
                <a:ea typeface="+mn-ea"/>
                <a:cs typeface="+mn-cs"/>
              </a:rPr>
              <a:t> A good time to allow your child to have a phone is when it is needed. </a:t>
            </a:r>
            <a:r>
              <a:rPr lang="en-GB" sz="1200" kern="1200" dirty="0" err="1" smtClean="0">
                <a:solidFill>
                  <a:schemeClr val="tx1"/>
                </a:solidFill>
                <a:latin typeface="+mn-lt"/>
                <a:ea typeface="+mn-ea"/>
                <a:cs typeface="+mn-cs"/>
              </a:rPr>
              <a:t>i.e</a:t>
            </a:r>
            <a:r>
              <a:rPr lang="en-GB" sz="1200" kern="1200" dirty="0" smtClean="0">
                <a:solidFill>
                  <a:schemeClr val="tx1"/>
                </a:solidFill>
                <a:latin typeface="+mn-lt"/>
                <a:ea typeface="+mn-ea"/>
                <a:cs typeface="+mn-cs"/>
              </a:rPr>
              <a:t> leaving the house alone – starting secondary school </a:t>
            </a:r>
          </a:p>
          <a:p>
            <a:pPr>
              <a:buFont typeface="Wingdings" pitchFamily="2" charset="2"/>
              <a:buChar char="Ø"/>
            </a:pPr>
            <a:r>
              <a:rPr lang="en-GB" sz="1200" kern="1200" dirty="0" smtClean="0">
                <a:solidFill>
                  <a:schemeClr val="tx1"/>
                </a:solidFill>
                <a:latin typeface="+mn-lt"/>
                <a:ea typeface="+mn-ea"/>
                <a:cs typeface="+mn-cs"/>
              </a:rPr>
              <a:t> Before buying a mobile find out what functions it has – Internet, private messaging, built in applications </a:t>
            </a:r>
          </a:p>
          <a:p>
            <a:pPr>
              <a:buFont typeface="Wingdings" pitchFamily="2" charset="2"/>
              <a:buChar char="Ø"/>
            </a:pPr>
            <a:r>
              <a:rPr lang="en-GB" sz="1200" kern="1200" dirty="0" smtClean="0">
                <a:solidFill>
                  <a:schemeClr val="tx1"/>
                </a:solidFill>
                <a:latin typeface="+mn-lt"/>
                <a:ea typeface="+mn-ea"/>
                <a:cs typeface="+mn-cs"/>
              </a:rPr>
              <a:t> Set parental controls where required – talk to the service provider </a:t>
            </a:r>
          </a:p>
          <a:p>
            <a:pPr>
              <a:buFont typeface="Wingdings" pitchFamily="2" charset="2"/>
              <a:buChar char="Ø"/>
            </a:pPr>
            <a:r>
              <a:rPr lang="en-GB" sz="1200" kern="1200" dirty="0" smtClean="0">
                <a:solidFill>
                  <a:schemeClr val="tx1"/>
                </a:solidFill>
                <a:latin typeface="+mn-lt"/>
                <a:ea typeface="+mn-ea"/>
                <a:cs typeface="+mn-cs"/>
              </a:rPr>
              <a:t>Do not allow mobiles in the bedroom at night; insist that they need to be charged overnight in </a:t>
            </a:r>
            <a:r>
              <a:rPr lang="en-GB" sz="1200" b="1" kern="1200" dirty="0" smtClean="0">
                <a:solidFill>
                  <a:schemeClr val="tx1"/>
                </a:solidFill>
                <a:latin typeface="+mn-lt"/>
                <a:ea typeface="+mn-ea"/>
                <a:cs typeface="+mn-cs"/>
              </a:rPr>
              <a:t>your </a:t>
            </a:r>
            <a:r>
              <a:rPr lang="en-GB" sz="1200" kern="1200" dirty="0" smtClean="0">
                <a:solidFill>
                  <a:schemeClr val="tx1"/>
                </a:solidFill>
                <a:latin typeface="+mn-lt"/>
                <a:ea typeface="+mn-ea"/>
                <a:cs typeface="+mn-cs"/>
              </a:rPr>
              <a:t>bedroom or the kitchen </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GB" sz="1200" kern="1200" dirty="0" smtClean="0">
                <a:solidFill>
                  <a:schemeClr val="tx1"/>
                </a:solidFill>
                <a:latin typeface="+mn-lt"/>
                <a:ea typeface="+mn-ea"/>
                <a:cs typeface="+mn-cs"/>
              </a:rPr>
              <a:t>If your child wants to access a new site or use any new technology you’re not familiar with you should always consider the following before allowing access:</a:t>
            </a:r>
          </a:p>
          <a:p>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What’s the purpose of the site? What’s fun, why does your child like to use it, what functions are available? Picturing sharing? </a:t>
            </a:r>
            <a:r>
              <a:rPr lang="en-GB" sz="1200" kern="1200" dirty="0" err="1" smtClean="0">
                <a:solidFill>
                  <a:schemeClr val="tx1"/>
                </a:solidFill>
                <a:latin typeface="+mn-lt"/>
                <a:ea typeface="+mn-ea"/>
                <a:cs typeface="+mn-cs"/>
              </a:rPr>
              <a:t>Chat?Webcam</a:t>
            </a:r>
            <a:r>
              <a:rPr lang="en-GB" sz="1200" kern="1200" dirty="0" smtClean="0">
                <a:solidFill>
                  <a:schemeClr val="tx1"/>
                </a:solidFill>
                <a:latin typeface="+mn-lt"/>
                <a:ea typeface="+mn-ea"/>
                <a:cs typeface="+mn-cs"/>
              </a:rPr>
              <a:t>? IM? </a:t>
            </a:r>
          </a:p>
          <a:p>
            <a:pPr lvl="0">
              <a:buFont typeface="Wingdings" pitchFamily="2" charset="2"/>
              <a:buChar char="Ø"/>
            </a:pPr>
            <a:r>
              <a:rPr lang="en-GB" sz="1200" kern="1200" dirty="0" smtClean="0">
                <a:solidFill>
                  <a:schemeClr val="tx1"/>
                </a:solidFill>
                <a:latin typeface="+mn-lt"/>
                <a:ea typeface="+mn-ea"/>
                <a:cs typeface="+mn-cs"/>
              </a:rPr>
              <a:t>Is there a section for parents/carers? If not, then this causes concern. If the site is aimed at children, information should be available for parents </a:t>
            </a:r>
          </a:p>
          <a:p>
            <a:pPr lvl="0">
              <a:buFont typeface="Wingdings" pitchFamily="2" charset="2"/>
              <a:buChar char="Ø"/>
            </a:pPr>
            <a:r>
              <a:rPr lang="en-GB" sz="1200" kern="1200" dirty="0" smtClean="0">
                <a:solidFill>
                  <a:schemeClr val="tx1"/>
                </a:solidFill>
                <a:latin typeface="+mn-lt"/>
                <a:ea typeface="+mn-ea"/>
                <a:cs typeface="+mn-cs"/>
              </a:rPr>
              <a:t>Learn how to report a problem to the site. This way if your child has any issues, you can assist promptly </a:t>
            </a:r>
          </a:p>
          <a:p>
            <a:pPr lvl="0">
              <a:buFont typeface="Wingdings" pitchFamily="2" charset="2"/>
              <a:buChar char="Ø"/>
            </a:pPr>
            <a:r>
              <a:rPr lang="en-GB" sz="1200" kern="1200" dirty="0" smtClean="0">
                <a:solidFill>
                  <a:schemeClr val="tx1"/>
                </a:solidFill>
                <a:latin typeface="+mn-lt"/>
                <a:ea typeface="+mn-ea"/>
                <a:cs typeface="+mn-cs"/>
              </a:rPr>
              <a:t>If sharing information is involved, can it be made private? See if the site has any security settings; can you make it private? </a:t>
            </a:r>
          </a:p>
          <a:p>
            <a:pPr lvl="0">
              <a:buFont typeface="Wingdings" pitchFamily="2" charset="2"/>
              <a:buChar char="Ø"/>
            </a:pPr>
            <a:r>
              <a:rPr lang="en-GB" sz="1200" kern="1200" dirty="0" smtClean="0">
                <a:solidFill>
                  <a:schemeClr val="tx1"/>
                </a:solidFill>
                <a:latin typeface="+mn-lt"/>
                <a:ea typeface="+mn-ea"/>
                <a:cs typeface="+mn-cs"/>
              </a:rPr>
              <a:t> As a parent can you set any extra controls? Such as time limitations, how much money is spent, emails sent to your account </a:t>
            </a:r>
          </a:p>
          <a:p>
            <a:pPr>
              <a:buFont typeface="Wingdings" pitchFamily="2" charset="2"/>
              <a:buNone/>
            </a:pPr>
            <a:endParaRPr lang="en-GB" sz="1200" kern="1200" dirty="0" smtClean="0">
              <a:solidFill>
                <a:schemeClr val="tx1"/>
              </a:solidFill>
              <a:latin typeface="+mn-lt"/>
              <a:ea typeface="+mn-ea"/>
              <a:cs typeface="+mn-cs"/>
            </a:endParaRPr>
          </a:p>
          <a:p>
            <a:pPr>
              <a:buFont typeface="Wingdings" pitchFamily="2" charset="2"/>
              <a:buNone/>
            </a:pPr>
            <a:r>
              <a:rPr lang="en-GB" sz="1200" kern="1200" dirty="0" smtClean="0">
                <a:solidFill>
                  <a:schemeClr val="tx1"/>
                </a:solidFill>
                <a:latin typeface="+mn-lt"/>
                <a:ea typeface="+mn-ea"/>
                <a:cs typeface="+mn-cs"/>
              </a:rPr>
              <a:t>The best way to understand any site your child uses is to join yourself, sign up as yourself and see what all the fuss is about! </a:t>
            </a:r>
          </a:p>
          <a:p>
            <a:pPr>
              <a:buFont typeface="Wingdings" pitchFamily="2" charset="2"/>
              <a:buNone/>
            </a:pPr>
            <a:r>
              <a:rPr lang="en-GB" sz="1200" kern="1200" dirty="0" smtClean="0">
                <a:solidFill>
                  <a:schemeClr val="tx1"/>
                </a:solidFill>
                <a:latin typeface="+mn-lt"/>
                <a:ea typeface="+mn-ea"/>
                <a:cs typeface="+mn-cs"/>
              </a:rPr>
              <a:t>Always remember that nothing online is 100% safe – there is always the potential for misuse either by adults or children.</a:t>
            </a:r>
          </a:p>
          <a:p>
            <a:pPr>
              <a:buFont typeface="Wingdings" pitchFamily="2" charset="2"/>
              <a:buChar char="Ø"/>
            </a:pPr>
            <a:endParaRPr lang="en-GB"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Parental controls have already been mentioned, but put your hands up if you have already set any parental controls on your child’s devices? Can anybody tell me the type of content it blocks? How they can help you as a parent?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is never too late to put these restrictions in place. You can set specific times when the internet is not available, time restrictions and even have the restrictions lifted when you know the children are in bed.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Please remember that once these settings are set, it does not mean that you are 100% “safe”. Some content may slip through the net and you will need to report it to your service provider. Moderation and open communication is most importance.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more information please visit the parents’ website or call your service provider (BT, </a:t>
            </a:r>
            <a:r>
              <a:rPr lang="en-GB" sz="1200" kern="1200" dirty="0" err="1" smtClean="0">
                <a:solidFill>
                  <a:schemeClr val="tx1"/>
                </a:solidFill>
                <a:latin typeface="+mn-lt"/>
                <a:ea typeface="+mn-ea"/>
                <a:cs typeface="+mn-cs"/>
              </a:rPr>
              <a:t>Talktalk</a:t>
            </a:r>
            <a:r>
              <a:rPr lang="en-GB" sz="1200" kern="1200" dirty="0" smtClean="0">
                <a:solidFill>
                  <a:schemeClr val="tx1"/>
                </a:solidFill>
                <a:latin typeface="+mn-lt"/>
                <a:ea typeface="+mn-ea"/>
                <a:cs typeface="+mn-cs"/>
              </a:rPr>
              <a:t> Sky etc...) and see what packages they provide, some of which are free. There are also some you can pay.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find out more </a:t>
            </a:r>
            <a:r>
              <a:rPr lang="en-GB" sz="1200" kern="1200" dirty="0" err="1" smtClean="0">
                <a:solidFill>
                  <a:schemeClr val="tx1"/>
                </a:solidFill>
                <a:latin typeface="+mn-lt"/>
                <a:ea typeface="+mn-ea"/>
                <a:cs typeface="+mn-cs"/>
              </a:rPr>
              <a:t>google</a:t>
            </a:r>
            <a:r>
              <a:rPr lang="en-GB" sz="1200" kern="1200" dirty="0" smtClean="0">
                <a:solidFill>
                  <a:schemeClr val="tx1"/>
                </a:solidFill>
                <a:latin typeface="+mn-lt"/>
                <a:ea typeface="+mn-ea"/>
                <a:cs typeface="+mn-cs"/>
              </a:rPr>
              <a:t> ‘parental controls’. Remember, the internet is available through many devices. Make sure your child is safe by controlling their phone, games consoles, laptops and PCs.</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am now going to tell you about where you and your children can go for more help and advice.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advise that you go home and talk to your children about the sites they use, open up communication channels. Explain that you understand why they enjoy using these sites; however you would like them to use them safely.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may trust your child, but do you trust everyone else on the internet? Keep them safe by being a part of their online life, become friends on Facebook or game against each other on their favorite site. Set boundaries, rules and block illegal and inappropriate material.</a:t>
            </a: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further support about </a:t>
            </a:r>
            <a:r>
              <a:rPr lang="en-US" sz="1200" kern="1200" dirty="0" err="1" smtClean="0">
                <a:solidFill>
                  <a:schemeClr val="tx1"/>
                </a:solidFill>
                <a:latin typeface="+mn-lt"/>
                <a:ea typeface="+mn-ea"/>
                <a:cs typeface="+mn-cs"/>
              </a:rPr>
              <a:t>cyberbullying</a:t>
            </a:r>
            <a:r>
              <a:rPr lang="en-US" sz="1200" kern="1200" dirty="0" smtClean="0">
                <a:solidFill>
                  <a:schemeClr val="tx1"/>
                </a:solidFill>
                <a:latin typeface="+mn-lt"/>
                <a:ea typeface="+mn-ea"/>
                <a:cs typeface="+mn-cs"/>
              </a:rPr>
              <a:t> you and your child can visit a fantastic site called www.cybermentors.org.uk . They are a charity who </a:t>
            </a:r>
            <a:r>
              <a:rPr lang="en-US" sz="1200" kern="1200" dirty="0" err="1" smtClean="0">
                <a:solidFill>
                  <a:schemeClr val="tx1"/>
                </a:solidFill>
                <a:latin typeface="+mn-lt"/>
                <a:ea typeface="+mn-ea"/>
                <a:cs typeface="+mn-cs"/>
              </a:rPr>
              <a:t>specialise</a:t>
            </a:r>
            <a:r>
              <a:rPr lang="en-US" sz="1200" kern="1200" dirty="0" smtClean="0">
                <a:solidFill>
                  <a:schemeClr val="tx1"/>
                </a:solidFill>
                <a:latin typeface="+mn-lt"/>
                <a:ea typeface="+mn-ea"/>
                <a:cs typeface="+mn-cs"/>
              </a:rPr>
              <a:t> in this subject area and give a safe place for your child to talk openly about their feelings with other young children.</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Once again, visit </a:t>
            </a:r>
            <a:r>
              <a:rPr lang="en-US" sz="1200" kern="1200" dirty="0" err="1" smtClean="0">
                <a:solidFill>
                  <a:schemeClr val="tx1"/>
                </a:solidFill>
                <a:latin typeface="+mn-lt"/>
                <a:ea typeface="+mn-ea"/>
                <a:cs typeface="+mn-cs"/>
              </a:rPr>
              <a:t>ClickCEOP</a:t>
            </a:r>
            <a:r>
              <a:rPr lang="en-US" sz="1200" kern="1200" dirty="0" smtClean="0">
                <a:solidFill>
                  <a:schemeClr val="tx1"/>
                </a:solidFill>
                <a:latin typeface="+mn-lt"/>
                <a:ea typeface="+mn-ea"/>
                <a:cs typeface="+mn-cs"/>
              </a:rPr>
              <a:t> for to make a report if someone is being inappropriate with your child online.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lastly, inform your child that if they have an issue and they feel they cannot talk to anyone they know, they can always call </a:t>
            </a:r>
            <a:r>
              <a:rPr lang="en-US" sz="1200" kern="1200" dirty="0" err="1" smtClean="0">
                <a:solidFill>
                  <a:schemeClr val="tx1"/>
                </a:solidFill>
                <a:latin typeface="+mn-lt"/>
                <a:ea typeface="+mn-ea"/>
                <a:cs typeface="+mn-cs"/>
              </a:rPr>
              <a:t>Childline</a:t>
            </a:r>
            <a:r>
              <a:rPr lang="en-US" sz="1200" kern="1200" dirty="0" smtClean="0">
                <a:solidFill>
                  <a:schemeClr val="tx1"/>
                </a:solidFill>
                <a:latin typeface="+mn-lt"/>
                <a:ea typeface="+mn-ea"/>
                <a:cs typeface="+mn-cs"/>
              </a:rPr>
              <a:t> in confidence (it won’t even show up on the phone bill) – 0800 1111</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Lastly, these are a few steps for you to go through, use it as a tick list; it’s a good place to start. </a:t>
            </a:r>
          </a:p>
          <a:p>
            <a:endParaRPr lang="en-GB" sz="1200" kern="1200" dirty="0" smtClean="0">
              <a:solidFill>
                <a:schemeClr val="tx1"/>
              </a:solidFill>
              <a:latin typeface="+mn-lt"/>
              <a:ea typeface="+mn-ea"/>
              <a:cs typeface="+mn-cs"/>
            </a:endParaRPr>
          </a:p>
          <a:p>
            <a:pPr lvl="0">
              <a:buFont typeface="Wingdings" pitchFamily="2" charset="2"/>
              <a:buChar char="Ø"/>
            </a:pPr>
            <a:r>
              <a:rPr lang="en-GB" sz="1200" kern="1200" dirty="0" smtClean="0">
                <a:solidFill>
                  <a:schemeClr val="tx1"/>
                </a:solidFill>
                <a:latin typeface="+mn-lt"/>
                <a:ea typeface="+mn-ea"/>
                <a:cs typeface="+mn-cs"/>
              </a:rPr>
              <a:t> I have asked my child to show me sites they use</a:t>
            </a:r>
          </a:p>
          <a:p>
            <a:pPr lvl="0">
              <a:buFont typeface="Wingdings" pitchFamily="2" charset="2"/>
              <a:buChar char="Ø"/>
            </a:pPr>
            <a:r>
              <a:rPr lang="en-GB" sz="1200" kern="1200" dirty="0" smtClean="0">
                <a:solidFill>
                  <a:schemeClr val="tx1"/>
                </a:solidFill>
                <a:latin typeface="+mn-lt"/>
                <a:ea typeface="+mn-ea"/>
                <a:cs typeface="+mn-cs"/>
              </a:rPr>
              <a:t> I have asked my child to set the security settings on all the technologies they use </a:t>
            </a:r>
          </a:p>
          <a:p>
            <a:pPr lvl="0">
              <a:buFont typeface="Wingdings" pitchFamily="2" charset="2"/>
              <a:buChar char="Ø"/>
            </a:pPr>
            <a:r>
              <a:rPr lang="en-GB" sz="1200" kern="1200" dirty="0" smtClean="0">
                <a:solidFill>
                  <a:schemeClr val="tx1"/>
                </a:solidFill>
                <a:latin typeface="+mn-lt"/>
                <a:ea typeface="+mn-ea"/>
                <a:cs typeface="+mn-cs"/>
              </a:rPr>
              <a:t> I have asked my child to only accept people they know and trust  in the real world as online “Friends” </a:t>
            </a:r>
          </a:p>
          <a:p>
            <a:pPr lvl="0">
              <a:buFont typeface="Wingdings" pitchFamily="2" charset="2"/>
              <a:buChar char="Ø"/>
            </a:pPr>
            <a:r>
              <a:rPr lang="en-GB" sz="1200" kern="1200" dirty="0" smtClean="0">
                <a:solidFill>
                  <a:schemeClr val="tx1"/>
                </a:solidFill>
                <a:latin typeface="+mn-lt"/>
                <a:ea typeface="+mn-ea"/>
                <a:cs typeface="+mn-cs"/>
              </a:rPr>
              <a:t> I have set safe settings on our computer/laptop and set filters on my child’s smart phone</a:t>
            </a:r>
          </a:p>
          <a:p>
            <a:pPr lvl="0">
              <a:buFont typeface="Wingdings" pitchFamily="2" charset="2"/>
              <a:buChar char="Ø"/>
            </a:pPr>
            <a:r>
              <a:rPr lang="en-GB" sz="1200" kern="1200" dirty="0" smtClean="0">
                <a:solidFill>
                  <a:schemeClr val="tx1"/>
                </a:solidFill>
                <a:latin typeface="+mn-lt"/>
                <a:ea typeface="+mn-ea"/>
                <a:cs typeface="+mn-cs"/>
              </a:rPr>
              <a:t> My child has agreed to tell me if they are worried about something online</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Once again, all the information we have discussed is provided in further detail on CEOP’s parents pages.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Don't forget the CEOP challenge. Please go home and spread the word.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 hope this session has been useful and I have given you some things to think about.</a:t>
            </a: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Does anyone have any questions? Please feel free to talk to me in private after the session.</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the email address of the CEOP Education team, who will also be happy to assist with any queries you may have. </a:t>
            </a:r>
            <a:r>
              <a:rPr lang="en-GB" sz="1200" i="1" kern="1200" dirty="0" smtClean="0">
                <a:solidFill>
                  <a:schemeClr val="tx1"/>
                </a:solidFill>
                <a:latin typeface="+mn-lt"/>
                <a:ea typeface="+mn-ea"/>
                <a:cs typeface="+mn-cs"/>
              </a:rPr>
              <a:t>[consider putting any local points of contact you can provide]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Thank you for listening. </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4F1B751-3E46-4F48-9D3A-93B084207177}" type="slidenum">
              <a:rPr lang="en-GB" smtClean="0"/>
              <a:pPr/>
              <a:t>4</a:t>
            </a:fld>
            <a:endParaRPr lang="en-GB" smtClean="0"/>
          </a:p>
        </p:txBody>
      </p:sp>
      <p:sp>
        <p:nvSpPr>
          <p:cNvPr id="23554" name="Rectangle 7"/>
          <p:cNvSpPr txBox="1">
            <a:spLocks noGrp="1" noChangeArrowheads="1"/>
          </p:cNvSpPr>
          <p:nvPr/>
        </p:nvSpPr>
        <p:spPr bwMode="auto">
          <a:xfrm>
            <a:off x="3778423" y="9429831"/>
            <a:ext cx="2890665" cy="496808"/>
          </a:xfrm>
          <a:prstGeom prst="rect">
            <a:avLst/>
          </a:prstGeom>
          <a:noFill/>
          <a:ln w="9525">
            <a:noFill/>
            <a:miter lim="800000"/>
            <a:headEnd/>
            <a:tailEnd/>
          </a:ln>
        </p:spPr>
        <p:txBody>
          <a:bodyPr lIns="90727" tIns="45363" rIns="90727" bIns="45363" anchor="b"/>
          <a:lstStyle/>
          <a:p>
            <a:pPr algn="r" eaLnBrk="0" hangingPunct="0"/>
            <a:fld id="{E9C1DDAE-4525-42E9-880F-C41771A897C0}" type="slidenum">
              <a:rPr lang="en-US" sz="1200">
                <a:latin typeface="Times" pitchFamily="18" charset="0"/>
              </a:rPr>
              <a:pPr algn="r" eaLnBrk="0" hangingPunct="0"/>
              <a:t>4</a:t>
            </a:fld>
            <a:endParaRPr lang="en-US" sz="1200" dirty="0">
              <a:latin typeface="Times"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889316" y="4715710"/>
            <a:ext cx="4890457" cy="4466511"/>
          </a:xfrm>
          <a:noFill/>
          <a:ln/>
        </p:spPr>
        <p:txBody>
          <a:bodyPr/>
          <a:lstStyle/>
          <a:p>
            <a:r>
              <a:rPr lang="en-US" sz="1200" kern="1200" dirty="0" smtClean="0">
                <a:solidFill>
                  <a:schemeClr val="tx1"/>
                </a:solidFill>
                <a:latin typeface="+mn-lt"/>
                <a:ea typeface="+mn-ea"/>
                <a:cs typeface="+mn-cs"/>
              </a:rPr>
              <a:t>The internet and the technologies used by your children can sometimes feel intimidating, especially if you are not internet savvy, use the technologies regularly yourself or don’t know anything about a particular site. Where do you start?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Firstly, don’t be scared! Though technology does move fast there are simple things you can learn to help protect your child online. Most importantly, remember that rules you set your children in the real world can also apply in the online world. You </a:t>
            </a:r>
            <a:r>
              <a:rPr lang="en-US" sz="1200" b="1" kern="1200" dirty="0" smtClean="0">
                <a:solidFill>
                  <a:schemeClr val="tx1"/>
                </a:solidFill>
                <a:latin typeface="+mn-lt"/>
                <a:ea typeface="+mn-ea"/>
                <a:cs typeface="+mn-cs"/>
              </a:rPr>
              <a:t>CAN </a:t>
            </a:r>
            <a:r>
              <a:rPr lang="en-US" sz="1200" kern="1200" dirty="0" smtClean="0">
                <a:solidFill>
                  <a:schemeClr val="tx1"/>
                </a:solidFill>
                <a:latin typeface="+mn-lt"/>
                <a:ea typeface="+mn-ea"/>
                <a:cs typeface="+mn-cs"/>
              </a:rPr>
              <a:t>take control. I hope that the basics which we’ll learn today will help you do this.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topics we will be discussing in this session are as follow: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The possible risks posed to your children in the online world</a:t>
            </a:r>
            <a:endParaRPr lang="en-GB" sz="1200" kern="1200" dirty="0" smtClean="0">
              <a:solidFill>
                <a:schemeClr val="tx1"/>
              </a:solidFill>
              <a:latin typeface="+mn-lt"/>
              <a:ea typeface="+mn-ea"/>
              <a:cs typeface="+mn-cs"/>
            </a:endParaRPr>
          </a:p>
          <a:p>
            <a:pPr>
              <a:buFont typeface="Wingdings" pitchFamily="2" charset="2"/>
              <a:buChar char="Ø"/>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The types of technologies they are using </a:t>
            </a:r>
            <a:endParaRPr lang="en-GB" sz="1200" kern="1200" dirty="0" smtClean="0">
              <a:solidFill>
                <a:schemeClr val="tx1"/>
              </a:solidFill>
              <a:latin typeface="+mn-lt"/>
              <a:ea typeface="+mn-ea"/>
              <a:cs typeface="+mn-cs"/>
            </a:endParaRPr>
          </a:p>
          <a:p>
            <a:pPr>
              <a:buFont typeface="Wingdings" pitchFamily="2" charset="2"/>
              <a:buNone/>
            </a:pPr>
            <a:endParaRPr lang="en-GB" sz="1200" kern="1200" dirty="0" smtClean="0">
              <a:solidFill>
                <a:schemeClr val="tx1"/>
              </a:solidFill>
              <a:latin typeface="+mn-lt"/>
              <a:ea typeface="+mn-ea"/>
              <a:cs typeface="+mn-cs"/>
            </a:endParaRPr>
          </a:p>
          <a:p>
            <a:pPr lvl="0">
              <a:buFont typeface="Wingdings" pitchFamily="2" charset="2"/>
              <a:buChar char="Ø"/>
            </a:pPr>
            <a:r>
              <a:rPr lang="en-US" sz="1200" kern="1200" dirty="0" smtClean="0">
                <a:solidFill>
                  <a:schemeClr val="tx1"/>
                </a:solidFill>
                <a:latin typeface="+mn-lt"/>
                <a:ea typeface="+mn-ea"/>
                <a:cs typeface="+mn-cs"/>
              </a:rPr>
              <a:t>The ways you can protect them in these online spaces </a:t>
            </a:r>
            <a:endParaRPr lang="en-GB" sz="1200" kern="1200" dirty="0" smtClean="0">
              <a:solidFill>
                <a:schemeClr val="tx1"/>
              </a:solidFill>
              <a:latin typeface="+mn-lt"/>
              <a:ea typeface="+mn-ea"/>
              <a:cs typeface="+mn-cs"/>
            </a:endParaRPr>
          </a:p>
          <a:p>
            <a:pPr>
              <a:buFont typeface="Wingdings" pitchFamily="2" charset="2"/>
              <a:buChar char="Ø"/>
            </a:pPr>
            <a:endParaRPr lang="en-US" sz="1200" kern="1200" dirty="0" smtClean="0">
              <a:solidFill>
                <a:schemeClr val="tx1"/>
              </a:solidFill>
              <a:latin typeface="+mn-lt"/>
              <a:ea typeface="+mn-ea"/>
              <a:cs typeface="+mn-cs"/>
            </a:endParaRPr>
          </a:p>
          <a:p>
            <a:pPr>
              <a:buFont typeface="Wingdings" pitchFamily="2" charset="2"/>
              <a:buChar char="Ø"/>
            </a:pPr>
            <a:r>
              <a:rPr lang="en-US" sz="1200" kern="1200" dirty="0" smtClean="0">
                <a:solidFill>
                  <a:schemeClr val="tx1"/>
                </a:solidFill>
                <a:latin typeface="+mn-lt"/>
                <a:ea typeface="+mn-ea"/>
                <a:cs typeface="+mn-cs"/>
              </a:rPr>
              <a:t>Where you can go for more help and advice – remember tonight is just a taster. You will need to go home and look into the needs of your child and apply what we have discussed</a:t>
            </a:r>
          </a:p>
          <a:p>
            <a:pPr>
              <a:buFont typeface="Wingdings" pitchFamily="2" charset="2"/>
              <a:buChar char="Ø"/>
            </a:pPr>
            <a:endParaRPr lang="en-GB" sz="1200" kern="1200" dirty="0" smtClean="0">
              <a:solidFill>
                <a:schemeClr val="tx1"/>
              </a:solidFill>
              <a:latin typeface="+mn-lt"/>
              <a:ea typeface="+mn-ea"/>
              <a:cs typeface="+mn-cs"/>
            </a:endParaRPr>
          </a:p>
          <a:p>
            <a:pPr>
              <a:buFont typeface="Wingdings" pitchFamily="2" charset="2"/>
              <a:buChar char="Ø"/>
            </a:pPr>
            <a:r>
              <a:rPr lang="en-US" sz="1200" kern="1200" dirty="0" smtClean="0">
                <a:solidFill>
                  <a:schemeClr val="tx1"/>
                </a:solidFill>
                <a:latin typeface="+mn-lt"/>
                <a:ea typeface="+mn-ea"/>
                <a:cs typeface="+mn-cs"/>
              </a:rPr>
              <a:t>Finally, I will be asking for any closing questions. I would like to keep this session relaxed and enjoyable, so please feel free to ask questions throughout</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Is everybody happy with these topics? Did anyone have any other topics they would like me to cover? [Wait for answers]</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so, I will try and cover these, but we do have lots to get through, so please come and see me after the session if you have any further queries and I will try my very best to help or put you in contact with someone who can.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presentation has been created by the Child Exploitation and Online Protection Centre, which is more commonly known as CEOP. Has anybody here heard of CEOP? [Pause]</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CEOP is the UK’s national lead agency for the protection of children online.</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Set up in April 2006, they have been working hard to protect children from harm, and to date (April 2011) have arrested over 1,164 sex offenders and safeguarded over 1,038 children.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Through its education program, </a:t>
            </a:r>
            <a:r>
              <a:rPr lang="en-US" sz="1200" kern="1200" dirty="0" err="1" smtClean="0">
                <a:solidFill>
                  <a:schemeClr val="tx1"/>
                </a:solidFill>
                <a:latin typeface="+mn-lt"/>
                <a:ea typeface="+mn-ea"/>
                <a:cs typeface="+mn-cs"/>
              </a:rPr>
              <a:t>Thinkuknow</a:t>
            </a:r>
            <a:r>
              <a:rPr lang="en-US" sz="1200" kern="1200" dirty="0" smtClean="0">
                <a:solidFill>
                  <a:schemeClr val="tx1"/>
                </a:solidFill>
                <a:latin typeface="+mn-lt"/>
                <a:ea typeface="+mn-ea"/>
                <a:cs typeface="+mn-cs"/>
              </a:rPr>
              <a:t> (which has been seen over 8 million times), CEOP create engaging films and materials, which [schools, youth groups], such as ours, use to educate and empower children to protect themselves in the online environment.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aims of the </a:t>
            </a:r>
            <a:r>
              <a:rPr lang="en-US" sz="1200" kern="1200" dirty="0" err="1" smtClean="0">
                <a:solidFill>
                  <a:schemeClr val="tx1"/>
                </a:solidFill>
                <a:latin typeface="+mn-lt"/>
                <a:ea typeface="+mn-ea"/>
                <a:cs typeface="+mn-cs"/>
              </a:rPr>
              <a:t>Thinkuknow</a:t>
            </a:r>
            <a:r>
              <a:rPr lang="en-US" sz="1200" kern="1200" dirty="0" smtClean="0">
                <a:solidFill>
                  <a:schemeClr val="tx1"/>
                </a:solidFill>
                <a:latin typeface="+mn-lt"/>
                <a:ea typeface="+mn-ea"/>
                <a:cs typeface="+mn-cs"/>
              </a:rPr>
              <a:t> program is to teach children that if they are ever worried about someone they’re talking to online they can report them to CEOP using the </a:t>
            </a:r>
            <a:r>
              <a:rPr lang="en-US" sz="1200" kern="1200" dirty="0" err="1" smtClean="0">
                <a:solidFill>
                  <a:schemeClr val="tx1"/>
                </a:solidFill>
                <a:latin typeface="+mn-lt"/>
                <a:ea typeface="+mn-ea"/>
                <a:cs typeface="+mn-cs"/>
              </a:rPr>
              <a:t>ClickCEOP</a:t>
            </a:r>
            <a:r>
              <a:rPr lang="en-US" sz="1200" kern="1200" dirty="0" smtClean="0">
                <a:solidFill>
                  <a:schemeClr val="tx1"/>
                </a:solidFill>
                <a:latin typeface="+mn-lt"/>
                <a:ea typeface="+mn-ea"/>
                <a:cs typeface="+mn-cs"/>
              </a:rPr>
              <a:t> button. As a parent you can also report directly to CEOP through this button, which you can see here on the screen.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your child has experienced sexual or offensive chat while online which has made them feel uncomfortable, or someone is trying to meet up with them, you can report this. This contact may have happened in a chat room, on a message board, instant messenger or via a social networking site. It could also be on a mobile phone, through a games console or computer. It could be messages, images or conversations over webcam. To report inappropriate contact with your child on the internet go to CEOP’s Safety Centre by clicking the </a:t>
            </a:r>
            <a:r>
              <a:rPr lang="en-US" sz="1200" kern="1200" dirty="0" err="1" smtClean="0">
                <a:solidFill>
                  <a:schemeClr val="tx1"/>
                </a:solidFill>
                <a:latin typeface="+mn-lt"/>
                <a:ea typeface="+mn-ea"/>
                <a:cs typeface="+mn-cs"/>
              </a:rPr>
              <a:t>ClickCEOP</a:t>
            </a:r>
            <a:r>
              <a:rPr lang="en-US" sz="1200" kern="1200" dirty="0" smtClean="0">
                <a:solidFill>
                  <a:schemeClr val="tx1"/>
                </a:solidFill>
                <a:latin typeface="+mn-lt"/>
                <a:ea typeface="+mn-ea"/>
                <a:cs typeface="+mn-cs"/>
              </a:rPr>
              <a:t> button or visiting www.ceop.police.uk:</a:t>
            </a:r>
            <a:endParaRPr lang="en-GB" sz="1200" kern="1200" dirty="0" smtClean="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press this button you are taken through to this safety centre, packed full of help and advice about all types of online issues. Never be scared to report to CEOP, they understand the complexities of monitoring children’s online usage and how easy it is to be contacted or even tricked online. They are there to help and protect your child and hold the offender to account.</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Allow at least 12 minutes for this section. Use this time to quickly explain what your school/ </a:t>
            </a:r>
            <a:r>
              <a:rPr lang="en-US" sz="1200" i="1" kern="1200" dirty="0" err="1" smtClean="0">
                <a:solidFill>
                  <a:schemeClr val="tx1"/>
                </a:solidFill>
                <a:latin typeface="+mn-lt"/>
                <a:ea typeface="+mn-ea"/>
                <a:cs typeface="+mn-cs"/>
              </a:rPr>
              <a:t>organisation</a:t>
            </a:r>
            <a:r>
              <a:rPr lang="en-US" sz="1200" i="1" kern="1200" dirty="0" smtClean="0">
                <a:solidFill>
                  <a:schemeClr val="tx1"/>
                </a:solidFill>
                <a:latin typeface="+mn-lt"/>
                <a:ea typeface="+mn-ea"/>
                <a:cs typeface="+mn-cs"/>
              </a:rPr>
              <a:t> are doing to educate the children you look after and play one of the resources available (you will need to download and embed the film you would like to show before the session. You can do this by visiting </a:t>
            </a:r>
            <a:r>
              <a:rPr lang="en-US" sz="1200" i="1" u="sng" kern="1200" dirty="0" smtClean="0">
                <a:solidFill>
                  <a:schemeClr val="tx1"/>
                </a:solidFill>
                <a:latin typeface="+mn-lt"/>
                <a:ea typeface="+mn-ea"/>
                <a:cs typeface="+mn-cs"/>
                <a:hlinkClick r:id="rId3"/>
              </a:rPr>
              <a:t>www.thinkuknow.co.uk/teachers/resources</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are some of the age appropriate education resources which CEOP produce through their </a:t>
            </a:r>
            <a:r>
              <a:rPr lang="en-US" sz="1200" kern="1200" dirty="0" err="1" smtClean="0">
                <a:solidFill>
                  <a:schemeClr val="tx1"/>
                </a:solidFill>
                <a:latin typeface="+mn-lt"/>
                <a:ea typeface="+mn-ea"/>
                <a:cs typeface="+mn-cs"/>
              </a:rPr>
              <a:t>Thinkuknow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Today I am going to show you – </a:t>
            </a:r>
            <a:r>
              <a:rPr lang="en-US" sz="1200" b="1" kern="1200" dirty="0" smtClean="0">
                <a:solidFill>
                  <a:schemeClr val="tx1"/>
                </a:solidFill>
                <a:latin typeface="+mn-lt"/>
                <a:ea typeface="+mn-ea"/>
                <a:cs typeface="+mn-cs"/>
              </a:rPr>
              <a:t>[delete as appropriate</a:t>
            </a:r>
            <a:r>
              <a:rPr lang="en-US" sz="1200" kern="1200" dirty="0" smtClean="0">
                <a:solidFill>
                  <a:schemeClr val="tx1"/>
                </a:solidFill>
                <a:latin typeface="+mn-lt"/>
                <a:ea typeface="+mn-ea"/>
                <a:cs typeface="+mn-cs"/>
              </a:rPr>
              <a:t> - Lee and Kim’s Adventure: Animal Magic (5 – 7’s) / Jigsaw (8 -10’s) / Consequences/ Exposed (11 – 16)]  as it is most relevant to the age of your children. Sit back and enjoy! </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[PLAY FILM]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CEOP advise parents to watch these films with their child in the comfort of their own homes. It is a great way to open dialogue about their online life and shows them that you understand the complexities of the issues faced. Hopefully  they will feel secure in approaching you if they feel out of control or are uncomfortable with something they see online.</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view CEOP’s films at their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channel – </a:t>
            </a:r>
            <a:r>
              <a:rPr lang="en-US" sz="1200" u="sng" kern="1200" dirty="0" smtClean="0">
                <a:solidFill>
                  <a:schemeClr val="tx1"/>
                </a:solidFill>
                <a:latin typeface="+mn-lt"/>
                <a:ea typeface="+mn-ea"/>
                <a:cs typeface="+mn-cs"/>
                <a:hlinkClick r:id="rId4"/>
              </a:rPr>
              <a:t>www.youtube.co.uk/ceop</a:t>
            </a:r>
            <a:r>
              <a:rPr lang="en-GB" sz="1200" u="sng"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After you have done so, visit </a:t>
            </a:r>
            <a:r>
              <a:rPr lang="en-US" sz="1200" u="sng" kern="1200" dirty="0" smtClean="0">
                <a:solidFill>
                  <a:schemeClr val="tx1"/>
                </a:solidFill>
                <a:latin typeface="+mn-lt"/>
                <a:ea typeface="+mn-ea"/>
                <a:cs typeface="+mn-cs"/>
                <a:hlinkClick r:id="rId5"/>
              </a:rPr>
              <a:t>www.thinkuknow.co.uk</a:t>
            </a:r>
            <a:r>
              <a:rPr lang="en-US" sz="1200" kern="1200" dirty="0" smtClean="0">
                <a:solidFill>
                  <a:schemeClr val="tx1"/>
                </a:solidFill>
                <a:latin typeface="+mn-lt"/>
                <a:ea typeface="+mn-ea"/>
                <a:cs typeface="+mn-cs"/>
              </a:rPr>
              <a:t> with your son/daughter to find out information about all the key learning points from the film.</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All of the information we discuss in this session is available in further detail on CEOP’s parents’ and carers’ web pages. There are practical step by step guides and detailed advice on how to deal with specific issues your children may have face.</a:t>
            </a: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7CA414-6979-4C8A-9A59-A2FA8A1FABF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The CEOP Challenge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CEOP would like to set you a challenge - they would like you to assist them on their mission to protect as many children and young people online as possible.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It’s simple, all you have to do is tell a friend, who is also a parent, something new that you have learnt from this session, and give them the URL or web address for the </a:t>
            </a:r>
            <a:r>
              <a:rPr lang="en-GB" sz="1200" kern="1200" dirty="0" err="1" smtClean="0">
                <a:solidFill>
                  <a:schemeClr val="tx1"/>
                </a:solidFill>
                <a:latin typeface="+mn-lt"/>
                <a:ea typeface="+mn-ea"/>
                <a:cs typeface="+mn-cs"/>
              </a:rPr>
              <a:t>Thinkuknow</a:t>
            </a:r>
            <a:r>
              <a:rPr lang="en-GB" sz="1200" kern="1200" dirty="0" smtClean="0">
                <a:solidFill>
                  <a:schemeClr val="tx1"/>
                </a:solidFill>
                <a:latin typeface="+mn-lt"/>
                <a:ea typeface="+mn-ea"/>
                <a:cs typeface="+mn-cs"/>
              </a:rPr>
              <a:t> parents’ website. Remember it’s www.thinkuknow.co.uk/parents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If every parent in this room passes a key safety message on to one (or more) friend, you will be helping to safeguard a child close to you. </a:t>
            </a:r>
          </a:p>
          <a:p>
            <a:r>
              <a:rPr lang="en-GB" sz="1200" kern="1200" dirty="0" smtClean="0">
                <a:solidFill>
                  <a:schemeClr val="tx1"/>
                </a:solidFill>
                <a:latin typeface="+mn-lt"/>
                <a:ea typeface="+mn-ea"/>
                <a:cs typeface="+mn-cs"/>
              </a:rPr>
              <a:t>Put your hands up if you are willing to take part?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That’s great; I will be reminding you of this commitment at the end of the session. </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CA414-6979-4C8A-9A59-A2FA8A1FABF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13" cstate="print"/>
          <a:srcRect/>
          <a:stretch>
            <a:fillRect/>
          </a:stretch>
        </p:blipFill>
        <p:spPr bwMode="auto">
          <a:xfrm>
            <a:off x="0" y="0"/>
            <a:ext cx="9144000" cy="200024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hyperlink" Target="http://www.childline.org.u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www.ceop.police.uk/" TargetMode="External"/><Relationship Id="rId5" Type="http://schemas.openxmlformats.org/officeDocument/2006/relationships/hyperlink" Target="http://www.cybermentors.org.uk/" TargetMode="Externa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thinkuknow.co.uk/paren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ceop.police.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facebook.com/ceo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thinkuknow.co.uk/"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youtube.co.uk/ceo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hinkuknow.co.uk/par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42844" y="357167"/>
            <a:ext cx="7429552"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609600" y="2895600"/>
            <a:ext cx="7848600" cy="1446550"/>
          </a:xfrm>
          <a:prstGeom prst="rect">
            <a:avLst/>
          </a:prstGeom>
          <a:noFill/>
        </p:spPr>
        <p:txBody>
          <a:bodyPr wrap="square" rtlCol="0">
            <a:spAutoFit/>
          </a:bodyPr>
          <a:lstStyle/>
          <a:p>
            <a:pPr algn="ctr"/>
            <a:r>
              <a:rPr lang="en-GB" sz="4400" b="1" i="1" dirty="0" smtClean="0"/>
              <a:t>Awareness raising session for  </a:t>
            </a:r>
          </a:p>
          <a:p>
            <a:pPr algn="ctr"/>
            <a:r>
              <a:rPr lang="en-GB" sz="4400" b="1" i="1" dirty="0" smtClean="0"/>
              <a:t>Parents and Carers </a:t>
            </a:r>
            <a:endParaRPr lang="en-GB" sz="44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ution.jpg"/>
          <p:cNvPicPr>
            <a:picLocks noGrp="1" noChangeAspect="1"/>
          </p:cNvPicPr>
          <p:nvPr>
            <p:ph idx="1"/>
          </p:nvPr>
        </p:nvPicPr>
        <p:blipFill>
          <a:blip r:embed="rId3" cstate="print"/>
          <a:stretch>
            <a:fillRect/>
          </a:stretch>
        </p:blipFill>
        <p:spPr>
          <a:xfrm>
            <a:off x="3048000" y="2895600"/>
            <a:ext cx="3290888" cy="2189936"/>
          </a:xfrm>
        </p:spPr>
      </p:pic>
      <p:sp>
        <p:nvSpPr>
          <p:cNvPr id="7" name="TextBox 6"/>
          <p:cNvSpPr txBox="1"/>
          <p:nvPr/>
        </p:nvSpPr>
        <p:spPr>
          <a:xfrm>
            <a:off x="1295400" y="228600"/>
            <a:ext cx="6858000" cy="707886"/>
          </a:xfrm>
          <a:prstGeom prst="rect">
            <a:avLst/>
          </a:prstGeom>
          <a:noFill/>
        </p:spPr>
        <p:txBody>
          <a:bodyPr wrap="square" rtlCol="0">
            <a:spAutoFit/>
          </a:bodyPr>
          <a:lstStyle/>
          <a:p>
            <a:pPr algn="ctr"/>
            <a:r>
              <a:rPr lang="en-GB" sz="4000" b="1" dirty="0" smtClean="0">
                <a:solidFill>
                  <a:schemeClr val="bg1"/>
                </a:solidFill>
              </a:rPr>
              <a:t>What can go wrong?</a:t>
            </a:r>
            <a:endParaRPr lang="en-GB" sz="40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t> </a:t>
            </a:r>
          </a:p>
          <a:p>
            <a:endParaRPr lang="en-GB" dirty="0" smtClean="0"/>
          </a:p>
          <a:p>
            <a:pPr>
              <a:buFont typeface="Wingdings" pitchFamily="2" charset="2"/>
              <a:buChar char="Ø"/>
            </a:pPr>
            <a:r>
              <a:rPr lang="en-GB" dirty="0" smtClean="0"/>
              <a:t> Unwanted contact/grooming </a:t>
            </a:r>
          </a:p>
          <a:p>
            <a:pPr>
              <a:buFont typeface="Wingdings" pitchFamily="2" charset="2"/>
              <a:buChar char="Ø"/>
            </a:pPr>
            <a:r>
              <a:rPr lang="en-GB" dirty="0" smtClean="0"/>
              <a:t> </a:t>
            </a:r>
            <a:r>
              <a:rPr lang="en-GB" dirty="0" err="1" smtClean="0"/>
              <a:t>Cyberbullying</a:t>
            </a:r>
            <a:r>
              <a:rPr lang="en-GB" dirty="0" smtClean="0"/>
              <a:t> </a:t>
            </a:r>
          </a:p>
          <a:p>
            <a:pPr>
              <a:buFont typeface="Wingdings" pitchFamily="2" charset="2"/>
              <a:buChar char="Ø"/>
            </a:pPr>
            <a:r>
              <a:rPr lang="en-GB" dirty="0" smtClean="0"/>
              <a:t> Harmful content/illegal material</a:t>
            </a:r>
          </a:p>
          <a:p>
            <a:pPr>
              <a:buFont typeface="Wingdings" pitchFamily="2" charset="2"/>
              <a:buChar char="Ø"/>
            </a:pPr>
            <a:r>
              <a:rPr lang="en-GB" dirty="0" smtClean="0"/>
              <a:t> Privacy/digital footprints  </a:t>
            </a:r>
          </a:p>
          <a:p>
            <a:pPr>
              <a:buNone/>
            </a:pPr>
            <a:endParaRPr lang="en-GB" dirty="0" smtClean="0"/>
          </a:p>
          <a:p>
            <a:pPr>
              <a:buNone/>
            </a:pPr>
            <a:endParaRPr lang="en-GB" dirty="0"/>
          </a:p>
        </p:txBody>
      </p:sp>
      <p:sp>
        <p:nvSpPr>
          <p:cNvPr id="5" name="Title 4"/>
          <p:cNvSpPr>
            <a:spLocks noGrp="1"/>
          </p:cNvSpPr>
          <p:nvPr>
            <p:ph type="title"/>
          </p:nvPr>
        </p:nvSpPr>
        <p:spPr>
          <a:xfrm>
            <a:off x="457200" y="0"/>
            <a:ext cx="8229600" cy="1143000"/>
          </a:xfrm>
        </p:spPr>
        <p:txBody>
          <a:bodyPr>
            <a:normAutofit/>
          </a:bodyPr>
          <a:lstStyle/>
          <a:p>
            <a:r>
              <a:rPr lang="en-GB" sz="4000" b="1" dirty="0" smtClean="0">
                <a:solidFill>
                  <a:schemeClr val="bg1"/>
                </a:solidFill>
              </a:rPr>
              <a:t>Risks </a:t>
            </a:r>
            <a:endParaRPr lang="en-GB"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mes consoles 2.jpg"/>
          <p:cNvPicPr>
            <a:picLocks noChangeAspect="1"/>
          </p:cNvPicPr>
          <p:nvPr/>
        </p:nvPicPr>
        <p:blipFill>
          <a:blip r:embed="rId3" cstate="print"/>
          <a:srcRect l="69672" t="47641" b="9431"/>
          <a:stretch>
            <a:fillRect/>
          </a:stretch>
        </p:blipFill>
        <p:spPr>
          <a:xfrm rot="21305547">
            <a:off x="5928141" y="4250180"/>
            <a:ext cx="1447101" cy="1482046"/>
          </a:xfrm>
          <a:prstGeom prst="rect">
            <a:avLst/>
          </a:prstGeom>
        </p:spPr>
      </p:pic>
      <p:sp>
        <p:nvSpPr>
          <p:cNvPr id="2" name="Rectangle 4"/>
          <p:cNvSpPr txBox="1">
            <a:spLocks noChangeArrowheads="1"/>
          </p:cNvSpPr>
          <p:nvPr/>
        </p:nvSpPr>
        <p:spPr>
          <a:xfrm>
            <a:off x="304800" y="2590800"/>
            <a:ext cx="8382000" cy="4499396"/>
          </a:xfrm>
          <a:prstGeom prst="rect">
            <a:avLst/>
          </a:prstGeom>
          <a:noFill/>
        </p:spPr>
        <p:txBody>
          <a:bodyPr>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Social networking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Instant messaging/BBM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Online gaming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800" b="0" i="0" u="none" strike="noStrike" kern="1200" cap="none" spc="0" normalizeH="0" baseline="0" noProof="0" dirty="0" smtClean="0">
                <a:ln>
                  <a:noFill/>
                </a:ln>
                <a:solidFill>
                  <a:schemeClr val="tx1"/>
                </a:solidFill>
                <a:effectLst/>
                <a:uLnTx/>
                <a:uFillTx/>
                <a:ea typeface="+mn-ea"/>
                <a:cs typeface="Arial" pitchFamily="34" charset="0"/>
              </a:rPr>
              <a:t>Mobile technology</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GB" sz="1800" b="1" i="0" u="none" strike="noStrike" kern="1200" cap="none" spc="0" normalizeH="0" baseline="0" noProof="0" dirty="0" smtClean="0">
              <a:ln>
                <a:noFill/>
              </a:ln>
              <a:solidFill>
                <a:schemeClr val="bg2"/>
              </a:solidFill>
              <a:effectLst/>
              <a:uLnTx/>
              <a:uFillTx/>
              <a:latin typeface="+mn-lt"/>
              <a:ea typeface="+mn-ea"/>
              <a:cs typeface="+mn-cs"/>
            </a:endParaRPr>
          </a:p>
        </p:txBody>
      </p:sp>
      <p:sp>
        <p:nvSpPr>
          <p:cNvPr id="4" name="TextBox 3"/>
          <p:cNvSpPr txBox="1"/>
          <p:nvPr/>
        </p:nvSpPr>
        <p:spPr>
          <a:xfrm>
            <a:off x="762000" y="381000"/>
            <a:ext cx="6858000" cy="646331"/>
          </a:xfrm>
          <a:prstGeom prst="rect">
            <a:avLst/>
          </a:prstGeom>
          <a:noFill/>
        </p:spPr>
        <p:txBody>
          <a:bodyPr wrap="square" rtlCol="0">
            <a:spAutoFit/>
          </a:bodyPr>
          <a:lstStyle/>
          <a:p>
            <a:pPr algn="ctr"/>
            <a:r>
              <a:rPr lang="en-GB" sz="3600" b="1" dirty="0" smtClean="0">
                <a:solidFill>
                  <a:schemeClr val="bg1"/>
                </a:solidFill>
              </a:rPr>
              <a:t>Websites and Technologies...</a:t>
            </a:r>
            <a:endParaRPr lang="en-GB" sz="3600" b="1" dirty="0">
              <a:solidFill>
                <a:schemeClr val="bg1"/>
              </a:solidFill>
            </a:endParaRPr>
          </a:p>
        </p:txBody>
      </p:sp>
      <p:sp>
        <p:nvSpPr>
          <p:cNvPr id="6" name="Rectangle 5"/>
          <p:cNvSpPr/>
          <p:nvPr/>
        </p:nvSpPr>
        <p:spPr>
          <a:xfrm>
            <a:off x="0" y="2057400"/>
            <a:ext cx="4343400" cy="461665"/>
          </a:xfrm>
          <a:prstGeom prst="rect">
            <a:avLst/>
          </a:prstGeom>
        </p:spPr>
        <p:txBody>
          <a:bodyPr wrap="square">
            <a:spAutoFit/>
          </a:bodyPr>
          <a:lstStyle/>
          <a:p>
            <a:pPr lvl="0" algn="ctr"/>
            <a:r>
              <a:rPr lang="en-GB" sz="2400" b="1" dirty="0" smtClean="0">
                <a:solidFill>
                  <a:prstClr val="black"/>
                </a:solidFill>
              </a:rPr>
              <a:t>Positives, Risks and Actions</a:t>
            </a:r>
          </a:p>
        </p:txBody>
      </p:sp>
      <p:pic>
        <p:nvPicPr>
          <p:cNvPr id="7" name="Picture 6" descr="Facebook.bmp"/>
          <p:cNvPicPr>
            <a:picLocks noChangeAspect="1"/>
          </p:cNvPicPr>
          <p:nvPr/>
        </p:nvPicPr>
        <p:blipFill>
          <a:blip r:embed="rId4" cstate="print"/>
          <a:stretch>
            <a:fillRect/>
          </a:stretch>
        </p:blipFill>
        <p:spPr>
          <a:xfrm rot="742508">
            <a:off x="6013256" y="3374863"/>
            <a:ext cx="2438400" cy="914400"/>
          </a:xfrm>
          <a:prstGeom prst="rect">
            <a:avLst/>
          </a:prstGeom>
        </p:spPr>
      </p:pic>
      <p:pic>
        <p:nvPicPr>
          <p:cNvPr id="8" name="Picture 7" descr="BBM.jpg"/>
          <p:cNvPicPr>
            <a:picLocks noChangeAspect="1"/>
          </p:cNvPicPr>
          <p:nvPr/>
        </p:nvPicPr>
        <p:blipFill>
          <a:blip r:embed="rId5" cstate="print"/>
          <a:stretch>
            <a:fillRect/>
          </a:stretch>
        </p:blipFill>
        <p:spPr>
          <a:xfrm rot="21038952">
            <a:off x="6112089" y="2144170"/>
            <a:ext cx="2107218" cy="1237002"/>
          </a:xfrm>
          <a:prstGeom prst="rect">
            <a:avLst/>
          </a:prstGeom>
        </p:spPr>
      </p:pic>
      <p:pic>
        <p:nvPicPr>
          <p:cNvPr id="9" name="Picture 8" descr="Blackberry.jpg"/>
          <p:cNvPicPr>
            <a:picLocks noChangeAspect="1"/>
          </p:cNvPicPr>
          <p:nvPr/>
        </p:nvPicPr>
        <p:blipFill>
          <a:blip r:embed="rId6" cstate="print"/>
          <a:srcRect l="6336" t="4736" r="11602"/>
          <a:stretch>
            <a:fillRect/>
          </a:stretch>
        </p:blipFill>
        <p:spPr>
          <a:xfrm rot="696979">
            <a:off x="4902478" y="2324897"/>
            <a:ext cx="1414773" cy="2669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linds(horizontal)">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6172200" cy="707886"/>
          </a:xfrm>
          <a:prstGeom prst="rect">
            <a:avLst/>
          </a:prstGeom>
          <a:noFill/>
        </p:spPr>
        <p:txBody>
          <a:bodyPr wrap="square" rtlCol="0">
            <a:spAutoFit/>
          </a:bodyPr>
          <a:lstStyle/>
          <a:p>
            <a:r>
              <a:rPr lang="en-GB" sz="4000" b="1" dirty="0" smtClean="0">
                <a:solidFill>
                  <a:schemeClr val="bg1"/>
                </a:solidFill>
              </a:rPr>
              <a:t>Social Networking </a:t>
            </a:r>
            <a:endParaRPr lang="en-GB" sz="4000" b="1" dirty="0">
              <a:solidFill>
                <a:schemeClr val="bg1"/>
              </a:solidFill>
            </a:endParaRPr>
          </a:p>
        </p:txBody>
      </p:sp>
      <p:pic>
        <p:nvPicPr>
          <p:cNvPr id="4" name="Picture 3" descr="Twitter.jpg"/>
          <p:cNvPicPr>
            <a:picLocks noChangeAspect="1"/>
          </p:cNvPicPr>
          <p:nvPr/>
        </p:nvPicPr>
        <p:blipFill>
          <a:blip r:embed="rId3" cstate="print"/>
          <a:stretch>
            <a:fillRect/>
          </a:stretch>
        </p:blipFill>
        <p:spPr>
          <a:xfrm rot="276253">
            <a:off x="3096373" y="2562972"/>
            <a:ext cx="3276600" cy="3276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rm Reduction\Thinkuknow\Facebook profiles\Main profile with chat_Simone.jpg"/>
          <p:cNvPicPr>
            <a:picLocks noChangeAspect="1" noChangeArrowheads="1"/>
          </p:cNvPicPr>
          <p:nvPr/>
        </p:nvPicPr>
        <p:blipFill>
          <a:blip r:embed="rId3" cstate="print"/>
          <a:srcRect/>
          <a:stretch>
            <a:fillRect/>
          </a:stretch>
        </p:blipFill>
        <p:spPr bwMode="auto">
          <a:xfrm>
            <a:off x="0" y="0"/>
            <a:ext cx="9144000" cy="6477000"/>
          </a:xfrm>
          <a:prstGeom prst="rect">
            <a:avLst/>
          </a:prstGeom>
          <a:noFill/>
        </p:spPr>
      </p:pic>
      <p:sp>
        <p:nvSpPr>
          <p:cNvPr id="3" name="Rectangle 2"/>
          <p:cNvSpPr/>
          <p:nvPr/>
        </p:nvSpPr>
        <p:spPr>
          <a:xfrm>
            <a:off x="2362200" y="1295400"/>
            <a:ext cx="2438400" cy="304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438400" y="685800"/>
            <a:ext cx="3505200" cy="381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flipV="1">
            <a:off x="5715000" y="4191000"/>
            <a:ext cx="1905000" cy="2286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flipV="1">
            <a:off x="2667000" y="3581400"/>
            <a:ext cx="2590800" cy="990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flipV="1">
            <a:off x="914400" y="4800600"/>
            <a:ext cx="1524000" cy="16764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flipV="1">
            <a:off x="990600" y="2286000"/>
            <a:ext cx="609600" cy="304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019800" cy="707886"/>
          </a:xfrm>
          <a:prstGeom prst="rect">
            <a:avLst/>
          </a:prstGeom>
          <a:noFill/>
        </p:spPr>
        <p:txBody>
          <a:bodyPr wrap="square" rtlCol="0">
            <a:spAutoFit/>
          </a:bodyPr>
          <a:lstStyle/>
          <a:p>
            <a:pPr algn="ctr"/>
            <a:r>
              <a:rPr lang="en-GB" sz="4000" b="1" dirty="0" err="1" smtClean="0">
                <a:solidFill>
                  <a:schemeClr val="bg1"/>
                </a:solidFill>
              </a:rPr>
              <a:t>Facebook</a:t>
            </a:r>
            <a:r>
              <a:rPr lang="en-GB" sz="4000" b="1" dirty="0" smtClean="0">
                <a:solidFill>
                  <a:schemeClr val="bg1"/>
                </a:solidFill>
              </a:rPr>
              <a:t> Security</a:t>
            </a:r>
            <a:r>
              <a:rPr lang="en-GB" sz="4000" dirty="0" smtClean="0"/>
              <a:t> </a:t>
            </a:r>
            <a:endParaRPr lang="en-GB" sz="4000" dirty="0"/>
          </a:p>
        </p:txBody>
      </p:sp>
      <p:pic>
        <p:nvPicPr>
          <p:cNvPr id="1026" name="Picture 2"/>
          <p:cNvPicPr>
            <a:picLocks noChangeAspect="1" noChangeArrowheads="1"/>
          </p:cNvPicPr>
          <p:nvPr/>
        </p:nvPicPr>
        <p:blipFill>
          <a:blip r:embed="rId3" cstate="print"/>
          <a:srcRect l="4651" t="15659" r="12403" b="8682"/>
          <a:stretch>
            <a:fillRect/>
          </a:stretch>
        </p:blipFill>
        <p:spPr bwMode="auto">
          <a:xfrm>
            <a:off x="0" y="304800"/>
            <a:ext cx="9144000" cy="5715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21250" t="17000" r="25625" b="8000"/>
          <a:stretch>
            <a:fillRect/>
          </a:stretch>
        </p:blipFill>
        <p:spPr bwMode="auto">
          <a:xfrm>
            <a:off x="381000" y="470647"/>
            <a:ext cx="8534400" cy="6387353"/>
          </a:xfrm>
          <a:prstGeom prst="rect">
            <a:avLst/>
          </a:prstGeom>
          <a:noFill/>
          <a:ln w="9525">
            <a:noFill/>
            <a:miter lim="800000"/>
            <a:headEnd/>
            <a:tailEnd/>
          </a:ln>
          <a:effectLst/>
        </p:spPr>
      </p:pic>
      <p:sp>
        <p:nvSpPr>
          <p:cNvPr id="6" name="Rectangle 5"/>
          <p:cNvSpPr/>
          <p:nvPr/>
        </p:nvSpPr>
        <p:spPr>
          <a:xfrm>
            <a:off x="7391400" y="1752600"/>
            <a:ext cx="1752600" cy="304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5" cstate="print"/>
          <a:srcRect l="26250" t="30000" r="27500" b="28000"/>
          <a:stretch>
            <a:fillRect/>
          </a:stretch>
        </p:blipFill>
        <p:spPr bwMode="auto">
          <a:xfrm>
            <a:off x="1676400" y="1752600"/>
            <a:ext cx="5638800" cy="3200400"/>
          </a:xfrm>
          <a:prstGeom prst="rect">
            <a:avLst/>
          </a:prstGeom>
          <a:noFill/>
          <a:ln w="9525">
            <a:noFill/>
            <a:miter lim="800000"/>
            <a:headEnd/>
            <a:tailEnd/>
          </a:ln>
          <a:effectLst/>
        </p:spPr>
      </p:pic>
      <p:sp>
        <p:nvSpPr>
          <p:cNvPr id="7" name="Rectangle 6"/>
          <p:cNvSpPr/>
          <p:nvPr/>
        </p:nvSpPr>
        <p:spPr>
          <a:xfrm>
            <a:off x="6629400" y="5715000"/>
            <a:ext cx="1295400" cy="381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562600" y="2209800"/>
            <a:ext cx="1752600" cy="2590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6096000" cy="707886"/>
          </a:xfrm>
          <a:prstGeom prst="rect">
            <a:avLst/>
          </a:prstGeom>
          <a:noFill/>
        </p:spPr>
        <p:txBody>
          <a:bodyPr wrap="square" rtlCol="0">
            <a:spAutoFit/>
          </a:bodyPr>
          <a:lstStyle/>
          <a:p>
            <a:pPr algn="ctr"/>
            <a:r>
              <a:rPr lang="en-GB" sz="4000" b="1" dirty="0" smtClean="0">
                <a:solidFill>
                  <a:schemeClr val="bg1"/>
                </a:solidFill>
              </a:rPr>
              <a:t>Risks</a:t>
            </a:r>
            <a:endParaRPr lang="en-GB" sz="4000" dirty="0"/>
          </a:p>
        </p:txBody>
      </p:sp>
      <p:sp>
        <p:nvSpPr>
          <p:cNvPr id="5" name="TextBox 4"/>
          <p:cNvSpPr txBox="1"/>
          <p:nvPr/>
        </p:nvSpPr>
        <p:spPr>
          <a:xfrm>
            <a:off x="457200" y="2514600"/>
            <a:ext cx="7239000" cy="3785652"/>
          </a:xfrm>
          <a:prstGeom prst="rect">
            <a:avLst/>
          </a:prstGeom>
          <a:noFill/>
        </p:spPr>
        <p:txBody>
          <a:bodyPr wrap="square" rtlCol="0">
            <a:spAutoFit/>
          </a:bodyPr>
          <a:lstStyle/>
          <a:p>
            <a:pPr marL="457200" indent="-457200">
              <a:buFont typeface="Wingdings" pitchFamily="2" charset="2"/>
              <a:buChar char="Ø"/>
            </a:pPr>
            <a:r>
              <a:rPr lang="en-GB" sz="2400" dirty="0" smtClean="0"/>
              <a:t> Sharing personal information</a:t>
            </a:r>
          </a:p>
          <a:p>
            <a:pPr marL="457200" indent="-457200">
              <a:buFont typeface="Wingdings" pitchFamily="2" charset="2"/>
              <a:buChar char="Ø"/>
            </a:pPr>
            <a:endParaRPr lang="en-GB" sz="2400" dirty="0" smtClean="0"/>
          </a:p>
          <a:p>
            <a:pPr marL="457200" indent="-457200">
              <a:buFont typeface="Wingdings" pitchFamily="2" charset="2"/>
              <a:buChar char="Ø"/>
            </a:pPr>
            <a:r>
              <a:rPr lang="en-GB" sz="2400" dirty="0" smtClean="0"/>
              <a:t> Unwanted contact </a:t>
            </a:r>
          </a:p>
          <a:p>
            <a:pPr marL="457200" indent="-457200">
              <a:buFont typeface="Wingdings" pitchFamily="2" charset="2"/>
              <a:buChar char="Ø"/>
            </a:pPr>
            <a:endParaRPr lang="en-GB" sz="2400" dirty="0" smtClean="0"/>
          </a:p>
          <a:p>
            <a:pPr marL="457200" indent="-457200">
              <a:buFont typeface="Wingdings" pitchFamily="2" charset="2"/>
              <a:buChar char="Ø"/>
            </a:pPr>
            <a:r>
              <a:rPr lang="en-GB" sz="2400" dirty="0" smtClean="0"/>
              <a:t> Unhealthy networking </a:t>
            </a:r>
          </a:p>
          <a:p>
            <a:pPr marL="457200" indent="-457200">
              <a:buFont typeface="Wingdings" pitchFamily="2" charset="2"/>
              <a:buChar char="Ø"/>
            </a:pPr>
            <a:endParaRPr lang="en-GB" sz="2400" dirty="0" smtClean="0"/>
          </a:p>
          <a:p>
            <a:pPr marL="457200" indent="-457200">
              <a:buFont typeface="Wingdings" pitchFamily="2" charset="2"/>
              <a:buChar char="Ø"/>
            </a:pPr>
            <a:r>
              <a:rPr lang="en-GB" sz="2400" dirty="0" smtClean="0"/>
              <a:t> Inappropriate content </a:t>
            </a:r>
          </a:p>
          <a:p>
            <a:pPr marL="457200" indent="-457200">
              <a:buFont typeface="Wingdings" pitchFamily="2" charset="2"/>
              <a:buChar char="Ø"/>
            </a:pPr>
            <a:endParaRPr lang="en-GB" sz="2400" dirty="0" smtClean="0"/>
          </a:p>
          <a:p>
            <a:pPr marL="457200" indent="-457200">
              <a:buFont typeface="Wingdings" pitchFamily="2" charset="2"/>
              <a:buChar char="Ø"/>
            </a:pPr>
            <a:r>
              <a:rPr lang="en-GB" sz="2400" dirty="0" smtClean="0"/>
              <a:t> Overuse</a:t>
            </a:r>
          </a:p>
          <a:p>
            <a:r>
              <a:rPr lang="en-GB"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
            <a:ext cx="3962400" cy="707886"/>
          </a:xfrm>
          <a:prstGeom prst="rect">
            <a:avLst/>
          </a:prstGeom>
          <a:noFill/>
        </p:spPr>
        <p:txBody>
          <a:bodyPr wrap="square" rtlCol="0">
            <a:spAutoFit/>
          </a:bodyPr>
          <a:lstStyle/>
          <a:p>
            <a:pPr algn="ctr"/>
            <a:r>
              <a:rPr lang="en-GB" sz="4000" b="1" dirty="0" smtClean="0">
                <a:solidFill>
                  <a:schemeClr val="bg1"/>
                </a:solidFill>
              </a:rPr>
              <a:t>Tips</a:t>
            </a:r>
            <a:r>
              <a:rPr lang="en-GB" sz="4000" dirty="0" smtClean="0"/>
              <a:t> </a:t>
            </a:r>
            <a:endParaRPr lang="en-GB" sz="4000" dirty="0"/>
          </a:p>
        </p:txBody>
      </p:sp>
      <p:sp>
        <p:nvSpPr>
          <p:cNvPr id="3" name="TextBox 2"/>
          <p:cNvSpPr txBox="1"/>
          <p:nvPr/>
        </p:nvSpPr>
        <p:spPr>
          <a:xfrm>
            <a:off x="762000" y="2209800"/>
            <a:ext cx="7239000" cy="4093428"/>
          </a:xfrm>
          <a:prstGeom prst="rect">
            <a:avLst/>
          </a:prstGeom>
          <a:noFill/>
        </p:spPr>
        <p:txBody>
          <a:bodyPr wrap="square" rtlCol="0">
            <a:spAutoFit/>
          </a:bodyPr>
          <a:lstStyle/>
          <a:p>
            <a:pPr>
              <a:buFont typeface="Wingdings" pitchFamily="2" charset="2"/>
              <a:buChar char="Ø"/>
            </a:pPr>
            <a:endParaRPr lang="en-GB" sz="2000" dirty="0" smtClean="0"/>
          </a:p>
          <a:p>
            <a:pPr marL="457200" indent="-457200">
              <a:buFont typeface="Wingdings" pitchFamily="2" charset="2"/>
              <a:buChar char="Ø"/>
            </a:pPr>
            <a:r>
              <a:rPr lang="en-GB" sz="2000" dirty="0" smtClean="0"/>
              <a:t>Security settings need to be set to “Friends only”, that includes - comments, posts and photos</a:t>
            </a:r>
          </a:p>
          <a:p>
            <a:pPr marL="457200" indent="-457200">
              <a:buFont typeface="Wingdings" pitchFamily="2" charset="2"/>
              <a:buChar char="Ø"/>
            </a:pPr>
            <a:endParaRPr lang="en-GB" sz="2000" dirty="0" smtClean="0"/>
          </a:p>
          <a:p>
            <a:pPr marL="457200" indent="-457200">
              <a:buFont typeface="Wingdings" pitchFamily="2" charset="2"/>
              <a:buChar char="Ø"/>
            </a:pPr>
            <a:r>
              <a:rPr lang="en-GB" sz="2000" dirty="0" smtClean="0"/>
              <a:t>These</a:t>
            </a:r>
            <a:r>
              <a:rPr lang="en-GB" sz="2000" b="1" dirty="0" smtClean="0"/>
              <a:t> “Friends” </a:t>
            </a:r>
            <a:r>
              <a:rPr lang="en-GB" sz="2000" dirty="0" smtClean="0"/>
              <a:t>need to be people they know and trust in the real world</a:t>
            </a:r>
          </a:p>
          <a:p>
            <a:pPr marL="457200" indent="-457200">
              <a:buFont typeface="Wingdings" pitchFamily="2" charset="2"/>
              <a:buChar char="Ø"/>
            </a:pPr>
            <a:endParaRPr lang="en-GB" sz="2000" dirty="0" smtClean="0"/>
          </a:p>
          <a:p>
            <a:pPr marL="457200" indent="-457200">
              <a:buFont typeface="Wingdings" pitchFamily="2" charset="2"/>
              <a:buChar char="Ø"/>
            </a:pPr>
            <a:r>
              <a:rPr lang="en-GB" sz="2000" b="1" dirty="0" smtClean="0"/>
              <a:t>Content  - </a:t>
            </a:r>
            <a:r>
              <a:rPr lang="en-GB" sz="2000" dirty="0" smtClean="0"/>
              <a:t>Only post content and photos they wouldn't mind showing you!</a:t>
            </a:r>
          </a:p>
          <a:p>
            <a:pPr marL="457200" indent="-457200">
              <a:buFont typeface="Wingdings" pitchFamily="2" charset="2"/>
              <a:buChar char="Ø"/>
            </a:pPr>
            <a:endParaRPr lang="en-GB" sz="2000" b="1" dirty="0" smtClean="0"/>
          </a:p>
          <a:p>
            <a:pPr marL="457200" indent="-457200">
              <a:buFont typeface="Wingdings" pitchFamily="2" charset="2"/>
              <a:buChar char="Ø"/>
            </a:pPr>
            <a:r>
              <a:rPr lang="en-GB" sz="2000" dirty="0" smtClean="0"/>
              <a:t>Try your very best to be “Friends” with your child on </a:t>
            </a:r>
            <a:r>
              <a:rPr lang="en-GB" sz="2000" dirty="0" err="1" smtClean="0"/>
              <a:t>Facebook</a:t>
            </a:r>
            <a:endParaRPr lang="en-GB" sz="2000" dirty="0" smtClean="0"/>
          </a:p>
          <a:p>
            <a:pPr marL="457200" indent="-457200">
              <a:buFont typeface="Wingdings" pitchFamily="2" charset="2"/>
              <a:buChar char="Ø"/>
            </a:pPr>
            <a:endParaRPr lang="en-GB" sz="2000" b="1" dirty="0" smtClean="0"/>
          </a:p>
          <a:p>
            <a:pPr marL="457200" indent="-457200">
              <a:buFont typeface="Wingdings" pitchFamily="2" charset="2"/>
              <a:buChar char="Ø"/>
            </a:pPr>
            <a:r>
              <a:rPr lang="en-GB" sz="2000" dirty="0" smtClean="0"/>
              <a:t>Learn how to report an issue directly to Facebook </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228600"/>
            <a:ext cx="7239000" cy="954107"/>
          </a:xfrm>
          <a:prstGeom prst="rect">
            <a:avLst/>
          </a:prstGeom>
        </p:spPr>
        <p:txBody>
          <a:bodyPr wrap="square">
            <a:spAutoFit/>
          </a:bodyPr>
          <a:lstStyle/>
          <a:p>
            <a:pPr algn="ctr"/>
            <a:r>
              <a:rPr lang="en-GB" sz="2800" b="1" dirty="0" smtClean="0">
                <a:solidFill>
                  <a:schemeClr val="bg1"/>
                </a:solidFill>
              </a:rPr>
              <a:t>Is my child too young to have a Facebook account?</a:t>
            </a:r>
          </a:p>
        </p:txBody>
      </p:sp>
      <p:sp>
        <p:nvSpPr>
          <p:cNvPr id="6" name="Rectangle 5"/>
          <p:cNvSpPr/>
          <p:nvPr/>
        </p:nvSpPr>
        <p:spPr>
          <a:xfrm>
            <a:off x="838200" y="2209800"/>
            <a:ext cx="6781800" cy="4370427"/>
          </a:xfrm>
          <a:prstGeom prst="rect">
            <a:avLst/>
          </a:prstGeom>
        </p:spPr>
        <p:txBody>
          <a:bodyPr wrap="square">
            <a:spAutoFit/>
          </a:bodyPr>
          <a:lstStyle/>
          <a:p>
            <a:pPr lvl="0">
              <a:buFont typeface="Arial" pitchFamily="34" charset="0"/>
              <a:buChar char="•"/>
            </a:pPr>
            <a:r>
              <a:rPr lang="en-US" sz="2000" dirty="0" smtClean="0">
                <a:latin typeface="+mj-lt"/>
              </a:rPr>
              <a:t> Help set up their profile </a:t>
            </a:r>
          </a:p>
          <a:p>
            <a:pPr lvl="0">
              <a:buFont typeface="Arial" pitchFamily="34" charset="0"/>
              <a:buChar char="•"/>
            </a:pPr>
            <a:endParaRPr lang="en-GB" sz="2000" dirty="0" smtClean="0">
              <a:latin typeface="+mj-lt"/>
            </a:endParaRPr>
          </a:p>
          <a:p>
            <a:pPr lvl="0">
              <a:buFont typeface="Arial" pitchFamily="34" charset="0"/>
              <a:buChar char="•"/>
            </a:pPr>
            <a:r>
              <a:rPr lang="en-US" sz="2000" dirty="0" smtClean="0">
                <a:latin typeface="+mj-lt"/>
              </a:rPr>
              <a:t> Add your email as the main contact (if possible)</a:t>
            </a:r>
          </a:p>
          <a:p>
            <a:pPr lvl="0">
              <a:buFont typeface="Arial" pitchFamily="34" charset="0"/>
              <a:buChar char="•"/>
            </a:pPr>
            <a:endParaRPr lang="en-GB" sz="2000" dirty="0" smtClean="0">
              <a:latin typeface="+mj-lt"/>
            </a:endParaRPr>
          </a:p>
          <a:p>
            <a:pPr lvl="0">
              <a:buFont typeface="Arial" pitchFamily="34" charset="0"/>
              <a:buChar char="•"/>
            </a:pPr>
            <a:r>
              <a:rPr lang="en-US" sz="2000" dirty="0" smtClean="0">
                <a:latin typeface="+mj-lt"/>
              </a:rPr>
              <a:t> Set the privacy settings to “friends” only and ensure they are children you know </a:t>
            </a:r>
          </a:p>
          <a:p>
            <a:pPr lvl="0">
              <a:buFont typeface="Arial" pitchFamily="34" charset="0"/>
              <a:buChar char="•"/>
            </a:pPr>
            <a:endParaRPr lang="en-GB" sz="2000" dirty="0" smtClean="0">
              <a:latin typeface="+mj-lt"/>
            </a:endParaRPr>
          </a:p>
          <a:p>
            <a:pPr lvl="0">
              <a:buFont typeface="Arial" pitchFamily="34" charset="0"/>
              <a:buChar char="•"/>
            </a:pPr>
            <a:r>
              <a:rPr lang="en-US" sz="2000" dirty="0" smtClean="0">
                <a:latin typeface="+mj-lt"/>
              </a:rPr>
              <a:t> Show them a CEOP safety resource which outlines the risks (www.youtube.co.uk/ceop/jigsaw) </a:t>
            </a:r>
          </a:p>
          <a:p>
            <a:pPr lvl="0">
              <a:buFont typeface="Arial" pitchFamily="34" charset="0"/>
              <a:buChar char="•"/>
            </a:pPr>
            <a:endParaRPr lang="en-US" sz="2000" dirty="0" smtClean="0">
              <a:latin typeface="+mj-lt"/>
            </a:endParaRPr>
          </a:p>
          <a:p>
            <a:pPr lvl="0">
              <a:buFont typeface="Arial" pitchFamily="34" charset="0"/>
              <a:buChar char="•"/>
            </a:pPr>
            <a:r>
              <a:rPr lang="en-US" sz="2000" dirty="0" smtClean="0">
                <a:latin typeface="+mj-lt"/>
              </a:rPr>
              <a:t> ‘Like’ the Click CEOP page </a:t>
            </a:r>
          </a:p>
          <a:p>
            <a:pPr lvl="0">
              <a:buFont typeface="Arial" pitchFamily="34" charset="0"/>
              <a:buChar char="•"/>
            </a:pPr>
            <a:endParaRPr lang="en-GB" sz="2000" dirty="0" smtClean="0">
              <a:latin typeface="+mj-lt"/>
            </a:endParaRPr>
          </a:p>
          <a:p>
            <a:pPr lvl="0">
              <a:buFont typeface="Arial" pitchFamily="34" charset="0"/>
              <a:buChar char="•"/>
            </a:pPr>
            <a:r>
              <a:rPr lang="en-US" sz="2000" dirty="0" smtClean="0">
                <a:latin typeface="+mj-lt"/>
              </a:rPr>
              <a:t> Check in and keep updated </a:t>
            </a:r>
            <a:endParaRPr lang="en-GB" sz="2000" dirty="0" smtClean="0">
              <a:latin typeface="+mj-lt"/>
            </a:endParaRPr>
          </a:p>
          <a:p>
            <a:r>
              <a:rPr lang="en-US" dirty="0" smtClean="0"/>
              <a:t> </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304800"/>
            <a:ext cx="9144000" cy="6124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4000" b="1" dirty="0" smtClean="0">
                <a:solidFill>
                  <a:schemeClr val="bg1"/>
                </a:solidFill>
              </a:rPr>
              <a:t>Why are we here?</a:t>
            </a:r>
            <a:endParaRPr lang="en-GB" sz="4000" b="1" dirty="0">
              <a:solidFill>
                <a:schemeClr val="bg1"/>
              </a:solidFill>
            </a:endParaRPr>
          </a:p>
        </p:txBody>
      </p:sp>
      <p:sp>
        <p:nvSpPr>
          <p:cNvPr id="5" name="TextBox 4"/>
          <p:cNvSpPr txBox="1"/>
          <p:nvPr/>
        </p:nvSpPr>
        <p:spPr>
          <a:xfrm>
            <a:off x="1219200" y="3200400"/>
            <a:ext cx="6629400" cy="954107"/>
          </a:xfrm>
          <a:prstGeom prst="rect">
            <a:avLst/>
          </a:prstGeom>
          <a:noFill/>
        </p:spPr>
        <p:txBody>
          <a:bodyPr wrap="square" rtlCol="0">
            <a:spAutoFit/>
          </a:bodyPr>
          <a:lstStyle/>
          <a:p>
            <a:pPr algn="ctr"/>
            <a:r>
              <a:rPr lang="en-GB" sz="2800" b="1" dirty="0" smtClean="0"/>
              <a:t>Social Media 2011</a:t>
            </a:r>
          </a:p>
          <a:p>
            <a:pPr algn="ctr"/>
            <a:r>
              <a:rPr lang="en-GB" sz="2800" b="1" dirty="0" smtClean="0"/>
              <a:t> [Play film]</a:t>
            </a:r>
            <a:endParaRPr lang="en-GB"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4724400" cy="707886"/>
          </a:xfrm>
          <a:prstGeom prst="rect">
            <a:avLst/>
          </a:prstGeom>
          <a:noFill/>
        </p:spPr>
        <p:txBody>
          <a:bodyPr wrap="square" rtlCol="0">
            <a:spAutoFit/>
          </a:bodyPr>
          <a:lstStyle/>
          <a:p>
            <a:pPr algn="ctr"/>
            <a:r>
              <a:rPr lang="en-GB" sz="4000" b="1" dirty="0" smtClean="0">
                <a:solidFill>
                  <a:schemeClr val="bg1"/>
                </a:solidFill>
              </a:rPr>
              <a:t>Gaming</a:t>
            </a:r>
            <a:r>
              <a:rPr lang="en-GB" sz="4000" dirty="0" smtClean="0">
                <a:solidFill>
                  <a:schemeClr val="bg1"/>
                </a:solidFill>
              </a:rPr>
              <a:t> </a:t>
            </a:r>
            <a:endParaRPr lang="en-GB" sz="4000" dirty="0">
              <a:solidFill>
                <a:schemeClr val="bg1"/>
              </a:solidFill>
            </a:endParaRPr>
          </a:p>
        </p:txBody>
      </p:sp>
      <p:pic>
        <p:nvPicPr>
          <p:cNvPr id="4" name="Picture 3" descr="games consoles 2.jpg"/>
          <p:cNvPicPr>
            <a:picLocks noChangeAspect="1"/>
          </p:cNvPicPr>
          <p:nvPr/>
        </p:nvPicPr>
        <p:blipFill>
          <a:blip r:embed="rId3" cstate="print"/>
          <a:stretch>
            <a:fillRect/>
          </a:stretch>
        </p:blipFill>
        <p:spPr>
          <a:xfrm rot="21305547">
            <a:off x="1066800" y="2667000"/>
            <a:ext cx="3778146" cy="2733675"/>
          </a:xfrm>
          <a:prstGeom prst="rect">
            <a:avLst/>
          </a:prstGeom>
        </p:spPr>
      </p:pic>
      <p:pic>
        <p:nvPicPr>
          <p:cNvPr id="5" name="Picture 4" descr="wow.jpg"/>
          <p:cNvPicPr>
            <a:picLocks noChangeAspect="1"/>
          </p:cNvPicPr>
          <p:nvPr/>
        </p:nvPicPr>
        <p:blipFill>
          <a:blip r:embed="rId4" cstate="print"/>
          <a:stretch>
            <a:fillRect/>
          </a:stretch>
        </p:blipFill>
        <p:spPr>
          <a:xfrm rot="20962663">
            <a:off x="5687887" y="3654076"/>
            <a:ext cx="2590800" cy="1600200"/>
          </a:xfrm>
          <a:prstGeom prst="rect">
            <a:avLst/>
          </a:prstGeom>
        </p:spPr>
      </p:pic>
      <p:pic>
        <p:nvPicPr>
          <p:cNvPr id="7" name="Picture 6" descr="MM.jpg"/>
          <p:cNvPicPr>
            <a:picLocks noChangeAspect="1"/>
          </p:cNvPicPr>
          <p:nvPr/>
        </p:nvPicPr>
        <p:blipFill>
          <a:blip r:embed="rId5" cstate="print"/>
          <a:stretch>
            <a:fillRect/>
          </a:stretch>
        </p:blipFill>
        <p:spPr>
          <a:xfrm rot="533392">
            <a:off x="5791200" y="2133600"/>
            <a:ext cx="2571750" cy="17811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3810000" cy="769441"/>
          </a:xfrm>
          <a:prstGeom prst="rect">
            <a:avLst/>
          </a:prstGeom>
          <a:noFill/>
        </p:spPr>
        <p:txBody>
          <a:bodyPr wrap="square" rtlCol="0">
            <a:spAutoFit/>
          </a:bodyPr>
          <a:lstStyle/>
          <a:p>
            <a:pPr algn="ctr"/>
            <a:r>
              <a:rPr lang="en-GB" sz="4400" b="1" dirty="0" smtClean="0">
                <a:solidFill>
                  <a:schemeClr val="bg1"/>
                </a:solidFill>
              </a:rPr>
              <a:t>Risks</a:t>
            </a:r>
            <a:r>
              <a:rPr lang="en-GB" dirty="0" smtClean="0"/>
              <a:t> </a:t>
            </a:r>
            <a:endParaRPr lang="en-GB" dirty="0"/>
          </a:p>
        </p:txBody>
      </p:sp>
      <p:sp>
        <p:nvSpPr>
          <p:cNvPr id="4" name="TextBox 3"/>
          <p:cNvSpPr txBox="1"/>
          <p:nvPr/>
        </p:nvSpPr>
        <p:spPr>
          <a:xfrm>
            <a:off x="990600" y="2971800"/>
            <a:ext cx="7772400" cy="2585323"/>
          </a:xfrm>
          <a:prstGeom prst="rect">
            <a:avLst/>
          </a:prstGeom>
          <a:noFill/>
        </p:spPr>
        <p:txBody>
          <a:bodyPr wrap="square" rtlCol="0">
            <a:spAutoFit/>
          </a:bodyPr>
          <a:lstStyle/>
          <a:p>
            <a:pPr>
              <a:buFont typeface="Wingdings" pitchFamily="2" charset="2"/>
              <a:buChar char="Ø"/>
            </a:pPr>
            <a:r>
              <a:rPr lang="en-GB" sz="2400" dirty="0" smtClean="0"/>
              <a:t> Inappropriate content </a:t>
            </a:r>
          </a:p>
          <a:p>
            <a:pPr>
              <a:buFont typeface="Wingdings" pitchFamily="2" charset="2"/>
              <a:buChar char="Ø"/>
            </a:pPr>
            <a:endParaRPr lang="en-GB" sz="2400" dirty="0" smtClean="0"/>
          </a:p>
          <a:p>
            <a:pPr>
              <a:buFont typeface="Wingdings" pitchFamily="2" charset="2"/>
              <a:buChar char="Ø"/>
            </a:pPr>
            <a:r>
              <a:rPr lang="en-GB" sz="2400" dirty="0" smtClean="0"/>
              <a:t> Unwanted contact </a:t>
            </a:r>
          </a:p>
          <a:p>
            <a:pPr>
              <a:buFont typeface="Wingdings" pitchFamily="2" charset="2"/>
              <a:buChar char="Ø"/>
            </a:pPr>
            <a:endParaRPr lang="en-GB" dirty="0" smtClean="0"/>
          </a:p>
          <a:p>
            <a:pPr>
              <a:buFont typeface="Wingdings" pitchFamily="2" charset="2"/>
              <a:buChar char="Ø"/>
            </a:pPr>
            <a:r>
              <a:rPr lang="en-GB" sz="2400" dirty="0" smtClean="0"/>
              <a:t> Overuse </a:t>
            </a:r>
          </a:p>
          <a:p>
            <a:pPr>
              <a:buFont typeface="Wingdings" pitchFamily="2" charset="2"/>
              <a:buChar char="Ø"/>
            </a:pPr>
            <a:endParaRPr lang="en-GB" sz="24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6096000" cy="707886"/>
          </a:xfrm>
          <a:prstGeom prst="rect">
            <a:avLst/>
          </a:prstGeom>
          <a:noFill/>
        </p:spPr>
        <p:txBody>
          <a:bodyPr wrap="square" rtlCol="0">
            <a:spAutoFit/>
          </a:bodyPr>
          <a:lstStyle/>
          <a:p>
            <a:pPr algn="ctr"/>
            <a:r>
              <a:rPr lang="en-GB" sz="4000" b="1" dirty="0" smtClean="0">
                <a:solidFill>
                  <a:schemeClr val="bg1"/>
                </a:solidFill>
              </a:rPr>
              <a:t>Tips</a:t>
            </a:r>
            <a:r>
              <a:rPr lang="en-GB" dirty="0" smtClean="0"/>
              <a:t> </a:t>
            </a:r>
            <a:endParaRPr lang="en-GB" dirty="0"/>
          </a:p>
        </p:txBody>
      </p:sp>
      <p:sp>
        <p:nvSpPr>
          <p:cNvPr id="3" name="TextBox 2"/>
          <p:cNvSpPr txBox="1"/>
          <p:nvPr/>
        </p:nvSpPr>
        <p:spPr>
          <a:xfrm>
            <a:off x="228600" y="1981200"/>
            <a:ext cx="8153400" cy="4524315"/>
          </a:xfrm>
          <a:prstGeom prst="rect">
            <a:avLst/>
          </a:prstGeom>
          <a:noFill/>
        </p:spPr>
        <p:txBody>
          <a:bodyPr wrap="square" rtlCol="0">
            <a:spAutoFit/>
          </a:bodyPr>
          <a:lstStyle/>
          <a:p>
            <a:pPr marL="342900" indent="-342900">
              <a:buFont typeface="Wingdings" pitchFamily="2" charset="2"/>
              <a:buChar char="Ø"/>
            </a:pPr>
            <a:r>
              <a:rPr lang="en-GB" dirty="0" smtClean="0"/>
              <a:t>Leave all gaming devices in a family space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Open up communication - talk to your child about the sites they are using and why they like them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Explain that people lie online and they are not always who they say they are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Explain that people can be mean online and don’t always have their best interests at heart</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Ask  them to never give out personal information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Set parental controls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Set time limits on how long they can game for. Allow time for non-technology based activities and allow an hour ‘screen free’ time before bed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 y="1982688"/>
            <a:ext cx="8991600" cy="707886"/>
          </a:xfrm>
          <a:prstGeom prst="rect">
            <a:avLst/>
          </a:prstGeom>
          <a:noFill/>
          <a:ln w="9525">
            <a:noFill/>
            <a:miter lim="800000"/>
            <a:headEnd/>
            <a:tailEnd/>
          </a:ln>
        </p:spPr>
        <p:txBody>
          <a:bodyPr wrap="square" anchor="ctr">
            <a:spAutoFit/>
          </a:bodyPr>
          <a:lstStyle/>
          <a:p>
            <a:pPr algn="ctr"/>
            <a:r>
              <a:rPr lang="en-US" sz="2000" b="1" dirty="0"/>
              <a:t>PEGI (The Pan-European Game Information age rating system) was established in 2003 </a:t>
            </a:r>
            <a:r>
              <a:rPr lang="en-US" sz="2000" b="1" dirty="0" smtClean="0"/>
              <a:t>to </a:t>
            </a:r>
            <a:r>
              <a:rPr lang="en-US" sz="2000" b="1" dirty="0"/>
              <a:t>help European parents </a:t>
            </a:r>
            <a:r>
              <a:rPr lang="en-US" sz="2000" b="1" dirty="0" smtClean="0"/>
              <a:t>make informed choices </a:t>
            </a:r>
            <a:endParaRPr lang="en-US" sz="2000" dirty="0">
              <a:solidFill>
                <a:schemeClr val="bg1"/>
              </a:solidFill>
            </a:endParaRPr>
          </a:p>
        </p:txBody>
      </p:sp>
      <p:pic>
        <p:nvPicPr>
          <p:cNvPr id="3" name="Picture 5" descr="pegi_all"/>
          <p:cNvPicPr>
            <a:picLocks noChangeAspect="1" noChangeArrowheads="1"/>
          </p:cNvPicPr>
          <p:nvPr/>
        </p:nvPicPr>
        <p:blipFill>
          <a:blip r:embed="rId3" cstate="print"/>
          <a:srcRect r="68166" b="77229"/>
          <a:stretch>
            <a:fillRect/>
          </a:stretch>
        </p:blipFill>
        <p:spPr bwMode="auto">
          <a:xfrm>
            <a:off x="1079500" y="3106737"/>
            <a:ext cx="573087" cy="527050"/>
          </a:xfrm>
          <a:prstGeom prst="rect">
            <a:avLst/>
          </a:prstGeom>
          <a:noFill/>
          <a:ln w="9525">
            <a:noFill/>
            <a:miter lim="800000"/>
            <a:headEnd/>
            <a:tailEnd/>
          </a:ln>
        </p:spPr>
      </p:pic>
      <p:pic>
        <p:nvPicPr>
          <p:cNvPr id="4" name="Picture 6" descr="pegi_all"/>
          <p:cNvPicPr>
            <a:picLocks noChangeAspect="1" noChangeArrowheads="1"/>
          </p:cNvPicPr>
          <p:nvPr/>
        </p:nvPicPr>
        <p:blipFill>
          <a:blip r:embed="rId3" cstate="print"/>
          <a:srcRect l="67372" t="74623" b="-412"/>
          <a:stretch>
            <a:fillRect/>
          </a:stretch>
        </p:blipFill>
        <p:spPr bwMode="auto">
          <a:xfrm>
            <a:off x="2209800" y="6019800"/>
            <a:ext cx="587375" cy="596900"/>
          </a:xfrm>
          <a:prstGeom prst="rect">
            <a:avLst/>
          </a:prstGeom>
          <a:noFill/>
          <a:ln w="9525">
            <a:noFill/>
            <a:miter lim="800000"/>
            <a:headEnd/>
            <a:tailEnd/>
          </a:ln>
        </p:spPr>
      </p:pic>
      <p:pic>
        <p:nvPicPr>
          <p:cNvPr id="5" name="Picture 7" descr="pegi_all"/>
          <p:cNvPicPr>
            <a:picLocks noChangeAspect="1" noChangeArrowheads="1"/>
          </p:cNvPicPr>
          <p:nvPr/>
        </p:nvPicPr>
        <p:blipFill>
          <a:blip r:embed="rId3" cstate="print"/>
          <a:srcRect l="32805" r="33510" b="76680"/>
          <a:stretch>
            <a:fillRect/>
          </a:stretch>
        </p:blipFill>
        <p:spPr bwMode="auto">
          <a:xfrm>
            <a:off x="1057275" y="3683000"/>
            <a:ext cx="606425" cy="539750"/>
          </a:xfrm>
          <a:prstGeom prst="rect">
            <a:avLst/>
          </a:prstGeom>
          <a:noFill/>
          <a:ln w="9525">
            <a:noFill/>
            <a:miter lim="800000"/>
            <a:headEnd/>
            <a:tailEnd/>
          </a:ln>
        </p:spPr>
      </p:pic>
      <p:pic>
        <p:nvPicPr>
          <p:cNvPr id="6" name="Picture 8" descr="pegi_all"/>
          <p:cNvPicPr>
            <a:picLocks noChangeAspect="1" noChangeArrowheads="1"/>
          </p:cNvPicPr>
          <p:nvPr/>
        </p:nvPicPr>
        <p:blipFill>
          <a:blip r:embed="rId3" cstate="print"/>
          <a:srcRect l="67549" b="76680"/>
          <a:stretch>
            <a:fillRect/>
          </a:stretch>
        </p:blipFill>
        <p:spPr bwMode="auto">
          <a:xfrm>
            <a:off x="1068387" y="4259262"/>
            <a:ext cx="584200" cy="539750"/>
          </a:xfrm>
          <a:prstGeom prst="rect">
            <a:avLst/>
          </a:prstGeom>
          <a:noFill/>
          <a:ln w="9525">
            <a:noFill/>
            <a:miter lim="800000"/>
            <a:headEnd/>
            <a:tailEnd/>
          </a:ln>
        </p:spPr>
      </p:pic>
      <p:pic>
        <p:nvPicPr>
          <p:cNvPr id="7" name="Picture 9" descr="pegi_all"/>
          <p:cNvPicPr>
            <a:picLocks noChangeAspect="1" noChangeArrowheads="1"/>
          </p:cNvPicPr>
          <p:nvPr/>
        </p:nvPicPr>
        <p:blipFill>
          <a:blip r:embed="rId3" cstate="print"/>
          <a:srcRect t="24074" r="68695" b="52058"/>
          <a:stretch>
            <a:fillRect/>
          </a:stretch>
        </p:blipFill>
        <p:spPr bwMode="auto">
          <a:xfrm>
            <a:off x="1079500" y="4835525"/>
            <a:ext cx="563562" cy="552450"/>
          </a:xfrm>
          <a:prstGeom prst="rect">
            <a:avLst/>
          </a:prstGeom>
          <a:noFill/>
          <a:ln w="9525">
            <a:noFill/>
            <a:miter lim="800000"/>
            <a:headEnd/>
            <a:tailEnd/>
          </a:ln>
        </p:spPr>
      </p:pic>
      <p:pic>
        <p:nvPicPr>
          <p:cNvPr id="8" name="Picture 10" descr="pegi_all"/>
          <p:cNvPicPr>
            <a:picLocks noChangeAspect="1" noChangeArrowheads="1"/>
          </p:cNvPicPr>
          <p:nvPr/>
        </p:nvPicPr>
        <p:blipFill>
          <a:blip r:embed="rId3" cstate="print"/>
          <a:srcRect l="33421" t="24074" r="33510" b="52058"/>
          <a:stretch>
            <a:fillRect/>
          </a:stretch>
        </p:blipFill>
        <p:spPr bwMode="auto">
          <a:xfrm>
            <a:off x="1079500" y="5427662"/>
            <a:ext cx="595312" cy="552450"/>
          </a:xfrm>
          <a:prstGeom prst="rect">
            <a:avLst/>
          </a:prstGeom>
          <a:noFill/>
          <a:ln w="9525">
            <a:noFill/>
            <a:miter lim="800000"/>
            <a:headEnd/>
            <a:tailEnd/>
          </a:ln>
        </p:spPr>
      </p:pic>
      <p:pic>
        <p:nvPicPr>
          <p:cNvPr id="9" name="Picture 11" descr="pegi_all"/>
          <p:cNvPicPr>
            <a:picLocks noChangeAspect="1" noChangeArrowheads="1"/>
          </p:cNvPicPr>
          <p:nvPr/>
        </p:nvPicPr>
        <p:blipFill>
          <a:blip r:embed="rId3" cstate="print"/>
          <a:srcRect t="48285" r="68077" b="26064"/>
          <a:stretch>
            <a:fillRect/>
          </a:stretch>
        </p:blipFill>
        <p:spPr bwMode="auto">
          <a:xfrm>
            <a:off x="2209800" y="2819400"/>
            <a:ext cx="574675" cy="593725"/>
          </a:xfrm>
          <a:prstGeom prst="rect">
            <a:avLst/>
          </a:prstGeom>
          <a:noFill/>
          <a:ln w="9525">
            <a:noFill/>
            <a:miter lim="800000"/>
            <a:headEnd/>
            <a:tailEnd/>
          </a:ln>
        </p:spPr>
      </p:pic>
      <p:pic>
        <p:nvPicPr>
          <p:cNvPr id="10" name="Picture 12" descr="pegi_all"/>
          <p:cNvPicPr>
            <a:picLocks noChangeAspect="1" noChangeArrowheads="1"/>
          </p:cNvPicPr>
          <p:nvPr/>
        </p:nvPicPr>
        <p:blipFill>
          <a:blip r:embed="rId3" cstate="print"/>
          <a:srcRect l="32892" t="48285" r="34039" b="25172"/>
          <a:stretch>
            <a:fillRect/>
          </a:stretch>
        </p:blipFill>
        <p:spPr bwMode="auto">
          <a:xfrm>
            <a:off x="2209800" y="3467100"/>
            <a:ext cx="595312" cy="614362"/>
          </a:xfrm>
          <a:prstGeom prst="rect">
            <a:avLst/>
          </a:prstGeom>
          <a:noFill/>
          <a:ln w="9525">
            <a:noFill/>
            <a:miter lim="800000"/>
            <a:headEnd/>
            <a:tailEnd/>
          </a:ln>
        </p:spPr>
      </p:pic>
      <p:pic>
        <p:nvPicPr>
          <p:cNvPr id="11" name="Picture 13" descr="pegi_all"/>
          <p:cNvPicPr>
            <a:picLocks noChangeAspect="1" noChangeArrowheads="1"/>
          </p:cNvPicPr>
          <p:nvPr/>
        </p:nvPicPr>
        <p:blipFill>
          <a:blip r:embed="rId3" cstate="print"/>
          <a:srcRect l="66931" t="48354" r="-529" b="25995"/>
          <a:stretch>
            <a:fillRect/>
          </a:stretch>
        </p:blipFill>
        <p:spPr bwMode="auto">
          <a:xfrm>
            <a:off x="2209800" y="4116387"/>
            <a:ext cx="604837" cy="593725"/>
          </a:xfrm>
          <a:prstGeom prst="rect">
            <a:avLst/>
          </a:prstGeom>
          <a:noFill/>
          <a:ln w="9525">
            <a:noFill/>
            <a:miter lim="800000"/>
            <a:headEnd/>
            <a:tailEnd/>
          </a:ln>
        </p:spPr>
      </p:pic>
      <p:pic>
        <p:nvPicPr>
          <p:cNvPr id="12" name="Picture 14" descr="pegi_all"/>
          <p:cNvPicPr>
            <a:picLocks noChangeAspect="1" noChangeArrowheads="1"/>
          </p:cNvPicPr>
          <p:nvPr/>
        </p:nvPicPr>
        <p:blipFill>
          <a:blip r:embed="rId3" cstate="print"/>
          <a:srcRect t="74692" r="68077" b="-2812"/>
          <a:stretch>
            <a:fillRect/>
          </a:stretch>
        </p:blipFill>
        <p:spPr bwMode="auto">
          <a:xfrm>
            <a:off x="2209800" y="4764087"/>
            <a:ext cx="574675" cy="650875"/>
          </a:xfrm>
          <a:prstGeom prst="rect">
            <a:avLst/>
          </a:prstGeom>
          <a:noFill/>
          <a:ln w="9525">
            <a:noFill/>
            <a:miter lim="800000"/>
            <a:headEnd/>
            <a:tailEnd/>
          </a:ln>
        </p:spPr>
      </p:pic>
      <p:pic>
        <p:nvPicPr>
          <p:cNvPr id="13" name="Picture 15" descr="pegi_all"/>
          <p:cNvPicPr>
            <a:picLocks noChangeAspect="1" noChangeArrowheads="1"/>
          </p:cNvPicPr>
          <p:nvPr/>
        </p:nvPicPr>
        <p:blipFill>
          <a:blip r:embed="rId3" cstate="print"/>
          <a:srcRect l="33510" t="75310" r="34039"/>
          <a:stretch>
            <a:fillRect/>
          </a:stretch>
        </p:blipFill>
        <p:spPr bwMode="auto">
          <a:xfrm>
            <a:off x="2209800" y="5411787"/>
            <a:ext cx="584200" cy="571500"/>
          </a:xfrm>
          <a:prstGeom prst="rect">
            <a:avLst/>
          </a:prstGeom>
          <a:noFill/>
          <a:ln w="9525">
            <a:noFill/>
            <a:miter lim="800000"/>
            <a:headEnd/>
            <a:tailEnd/>
          </a:ln>
        </p:spPr>
      </p:pic>
      <p:pic>
        <p:nvPicPr>
          <p:cNvPr id="14" name="Picture 16" descr="po"/>
          <p:cNvPicPr>
            <a:picLocks noChangeAspect="1" noChangeArrowheads="1"/>
          </p:cNvPicPr>
          <p:nvPr/>
        </p:nvPicPr>
        <p:blipFill>
          <a:blip r:embed="rId4" cstate="print"/>
          <a:srcRect/>
          <a:stretch>
            <a:fillRect/>
          </a:stretch>
        </p:blipFill>
        <p:spPr bwMode="auto">
          <a:xfrm>
            <a:off x="228600" y="228600"/>
            <a:ext cx="1219200" cy="1219200"/>
          </a:xfrm>
          <a:prstGeom prst="rect">
            <a:avLst/>
          </a:prstGeom>
          <a:noFill/>
          <a:ln w="9525">
            <a:noFill/>
            <a:miter lim="800000"/>
            <a:headEnd/>
            <a:tailEnd/>
          </a:ln>
        </p:spPr>
      </p:pic>
      <p:sp>
        <p:nvSpPr>
          <p:cNvPr id="15" name="Text Box 17"/>
          <p:cNvSpPr txBox="1">
            <a:spLocks noChangeArrowheads="1"/>
          </p:cNvSpPr>
          <p:nvPr/>
        </p:nvSpPr>
        <p:spPr bwMode="auto">
          <a:xfrm>
            <a:off x="2786062" y="6124575"/>
            <a:ext cx="4032250" cy="307777"/>
          </a:xfrm>
          <a:prstGeom prst="rect">
            <a:avLst/>
          </a:prstGeom>
          <a:noFill/>
          <a:ln w="9525">
            <a:noFill/>
            <a:miter lim="800000"/>
            <a:headEnd/>
            <a:tailEnd/>
          </a:ln>
        </p:spPr>
        <p:txBody>
          <a:bodyPr>
            <a:spAutoFit/>
          </a:bodyPr>
          <a:lstStyle/>
          <a:p>
            <a:pPr>
              <a:spcBef>
                <a:spcPct val="50000"/>
              </a:spcBef>
            </a:pPr>
            <a:r>
              <a:rPr lang="en-GB" sz="1400" b="1" dirty="0"/>
              <a:t>Bad Language</a:t>
            </a:r>
            <a:r>
              <a:rPr lang="en-GB" sz="1400" dirty="0"/>
              <a:t> - Game contains bad language</a:t>
            </a:r>
          </a:p>
        </p:txBody>
      </p:sp>
      <p:sp>
        <p:nvSpPr>
          <p:cNvPr id="16" name="Text Box 18"/>
          <p:cNvSpPr txBox="1">
            <a:spLocks noChangeArrowheads="1"/>
          </p:cNvSpPr>
          <p:nvPr/>
        </p:nvSpPr>
        <p:spPr bwMode="auto">
          <a:xfrm>
            <a:off x="2819400" y="3505200"/>
            <a:ext cx="5795962" cy="517525"/>
          </a:xfrm>
          <a:prstGeom prst="rect">
            <a:avLst/>
          </a:prstGeom>
          <a:noFill/>
          <a:ln w="9525">
            <a:noFill/>
            <a:miter lim="800000"/>
            <a:headEnd/>
            <a:tailEnd/>
          </a:ln>
        </p:spPr>
        <p:txBody>
          <a:bodyPr>
            <a:spAutoFit/>
          </a:bodyPr>
          <a:lstStyle/>
          <a:p>
            <a:r>
              <a:rPr lang="en-GB" sz="1400" b="1" dirty="0"/>
              <a:t>Discrimination </a:t>
            </a:r>
            <a:r>
              <a:rPr lang="en-GB" sz="1400" dirty="0"/>
              <a:t>- Game contains depictions of, or material which may encourage, discrimination</a:t>
            </a:r>
          </a:p>
        </p:txBody>
      </p:sp>
      <p:sp>
        <p:nvSpPr>
          <p:cNvPr id="17" name="Text Box 19"/>
          <p:cNvSpPr txBox="1">
            <a:spLocks noChangeArrowheads="1"/>
          </p:cNvSpPr>
          <p:nvPr/>
        </p:nvSpPr>
        <p:spPr bwMode="auto">
          <a:xfrm>
            <a:off x="2747962" y="4811712"/>
            <a:ext cx="4286250" cy="304800"/>
          </a:xfrm>
          <a:prstGeom prst="rect">
            <a:avLst/>
          </a:prstGeom>
          <a:noFill/>
          <a:ln w="9525">
            <a:noFill/>
            <a:miter lim="800000"/>
            <a:headEnd/>
            <a:tailEnd/>
          </a:ln>
        </p:spPr>
        <p:txBody>
          <a:bodyPr>
            <a:spAutoFit/>
          </a:bodyPr>
          <a:lstStyle/>
          <a:p>
            <a:r>
              <a:rPr lang="en-GB" sz="1400" b="1"/>
              <a:t>Drugs</a:t>
            </a:r>
            <a:r>
              <a:rPr lang="en-GB" sz="1400"/>
              <a:t> - Game refers to or depicts the use of drugs </a:t>
            </a:r>
          </a:p>
        </p:txBody>
      </p:sp>
      <p:sp>
        <p:nvSpPr>
          <p:cNvPr id="18" name="Rectangle 20"/>
          <p:cNvSpPr>
            <a:spLocks noChangeArrowheads="1"/>
          </p:cNvSpPr>
          <p:nvPr/>
        </p:nvSpPr>
        <p:spPr bwMode="auto">
          <a:xfrm>
            <a:off x="2757487" y="5448300"/>
            <a:ext cx="5573713" cy="517525"/>
          </a:xfrm>
          <a:prstGeom prst="rect">
            <a:avLst/>
          </a:prstGeom>
          <a:noFill/>
          <a:ln w="9525">
            <a:noFill/>
            <a:miter lim="800000"/>
            <a:headEnd/>
            <a:tailEnd/>
          </a:ln>
        </p:spPr>
        <p:txBody>
          <a:bodyPr anchor="ctr">
            <a:spAutoFit/>
          </a:bodyPr>
          <a:lstStyle/>
          <a:p>
            <a:r>
              <a:rPr lang="en-GB" sz="1400" b="1"/>
              <a:t>Fear</a:t>
            </a:r>
            <a:r>
              <a:rPr lang="en-GB" sz="1400"/>
              <a:t> - Game may be frightening or scary for young children</a:t>
            </a:r>
            <a:br>
              <a:rPr lang="en-GB" sz="1400"/>
            </a:br>
            <a:endParaRPr lang="en-GB" sz="1400"/>
          </a:p>
        </p:txBody>
      </p:sp>
      <p:sp>
        <p:nvSpPr>
          <p:cNvPr id="19" name="Rectangle 21"/>
          <p:cNvSpPr>
            <a:spLocks noChangeArrowheads="1"/>
          </p:cNvSpPr>
          <p:nvPr/>
        </p:nvSpPr>
        <p:spPr bwMode="auto">
          <a:xfrm>
            <a:off x="2819400" y="4191000"/>
            <a:ext cx="5867400" cy="517525"/>
          </a:xfrm>
          <a:prstGeom prst="rect">
            <a:avLst/>
          </a:prstGeom>
          <a:noFill/>
          <a:ln w="9525">
            <a:noFill/>
            <a:miter lim="800000"/>
            <a:headEnd/>
            <a:tailEnd/>
          </a:ln>
        </p:spPr>
        <p:txBody>
          <a:bodyPr wrap="none" anchor="ctr">
            <a:spAutoFit/>
          </a:bodyPr>
          <a:lstStyle/>
          <a:p>
            <a:r>
              <a:rPr lang="en-GB" sz="1400" b="1" dirty="0"/>
              <a:t>Sex</a:t>
            </a:r>
            <a:r>
              <a:rPr lang="en-GB" sz="1400" dirty="0"/>
              <a:t> - Game depicts nudity and/or sexual behaviour or sexual references</a:t>
            </a:r>
            <a:br>
              <a:rPr lang="en-GB" sz="1400" dirty="0"/>
            </a:br>
            <a:endParaRPr lang="en-GB" sz="1400" dirty="0"/>
          </a:p>
        </p:txBody>
      </p:sp>
      <p:sp>
        <p:nvSpPr>
          <p:cNvPr id="20" name="Rectangle 22"/>
          <p:cNvSpPr>
            <a:spLocks noChangeArrowheads="1"/>
          </p:cNvSpPr>
          <p:nvPr/>
        </p:nvSpPr>
        <p:spPr bwMode="auto">
          <a:xfrm>
            <a:off x="2819400" y="2895600"/>
            <a:ext cx="4006850" cy="517525"/>
          </a:xfrm>
          <a:prstGeom prst="rect">
            <a:avLst/>
          </a:prstGeom>
          <a:noFill/>
          <a:ln w="9525">
            <a:noFill/>
            <a:miter lim="800000"/>
            <a:headEnd/>
            <a:tailEnd/>
          </a:ln>
        </p:spPr>
        <p:txBody>
          <a:bodyPr wrap="none" anchor="ctr">
            <a:spAutoFit/>
          </a:bodyPr>
          <a:lstStyle/>
          <a:p>
            <a:r>
              <a:rPr lang="en-GB" sz="1400" b="1" dirty="0"/>
              <a:t>Violence</a:t>
            </a:r>
            <a:r>
              <a:rPr lang="en-GB" sz="1400" dirty="0"/>
              <a:t> - Game contains depictions of violence</a:t>
            </a:r>
            <a:br>
              <a:rPr lang="en-GB" sz="1400" dirty="0"/>
            </a:br>
            <a:endParaRPr lang="en-GB" sz="1400" dirty="0"/>
          </a:p>
        </p:txBody>
      </p:sp>
      <p:sp>
        <p:nvSpPr>
          <p:cNvPr id="21" name="TextBox 20"/>
          <p:cNvSpPr txBox="1"/>
          <p:nvPr/>
        </p:nvSpPr>
        <p:spPr>
          <a:xfrm>
            <a:off x="500034" y="340023"/>
            <a:ext cx="8429684" cy="769441"/>
          </a:xfrm>
          <a:prstGeom prst="rect">
            <a:avLst/>
          </a:prstGeom>
          <a:noFill/>
        </p:spPr>
        <p:txBody>
          <a:bodyPr wrap="square" rtlCol="0">
            <a:spAutoFit/>
          </a:bodyPr>
          <a:lstStyle/>
          <a:p>
            <a:pPr algn="ctr"/>
            <a:r>
              <a:rPr lang="en-GB" sz="4400" b="1" dirty="0" err="1" smtClean="0">
                <a:solidFill>
                  <a:schemeClr val="bg1"/>
                </a:solidFill>
                <a:latin typeface="+mj-lt"/>
              </a:rPr>
              <a:t>PEGI</a:t>
            </a:r>
            <a:endParaRPr lang="en-GB" sz="4400" b="1" dirty="0">
              <a:solidFill>
                <a:schemeClr val="bg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457200" y="304800"/>
            <a:ext cx="7543800" cy="584775"/>
          </a:xfrm>
          <a:prstGeom prst="rect">
            <a:avLst/>
          </a:prstGeom>
          <a:noFill/>
        </p:spPr>
        <p:txBody>
          <a:bodyPr wrap="square" rtlCol="0">
            <a:spAutoFit/>
          </a:bodyPr>
          <a:lstStyle/>
          <a:p>
            <a:pPr algn="ctr"/>
            <a:r>
              <a:rPr lang="en-GB" sz="3200" b="1" dirty="0" smtClean="0">
                <a:solidFill>
                  <a:schemeClr val="bg1"/>
                </a:solidFill>
              </a:rPr>
              <a:t>Instant Messaging and Private Chat    </a:t>
            </a:r>
            <a:endParaRPr lang="en-GB" sz="3200" b="1" dirty="0">
              <a:solidFill>
                <a:schemeClr val="bg1"/>
              </a:solidFill>
            </a:endParaRPr>
          </a:p>
        </p:txBody>
      </p:sp>
      <p:pic>
        <p:nvPicPr>
          <p:cNvPr id="6" name="Picture 5" descr="BBM.jpg"/>
          <p:cNvPicPr>
            <a:picLocks noChangeAspect="1"/>
          </p:cNvPicPr>
          <p:nvPr/>
        </p:nvPicPr>
        <p:blipFill>
          <a:blip r:embed="rId3" cstate="print"/>
          <a:stretch>
            <a:fillRect/>
          </a:stretch>
        </p:blipFill>
        <p:spPr>
          <a:xfrm>
            <a:off x="6019800" y="2971800"/>
            <a:ext cx="2790825" cy="1638300"/>
          </a:xfrm>
          <a:prstGeom prst="rect">
            <a:avLst/>
          </a:prstGeom>
        </p:spPr>
      </p:pic>
      <p:pic>
        <p:nvPicPr>
          <p:cNvPr id="7" name="Picture 6" descr="Facebook chat.jpg"/>
          <p:cNvPicPr>
            <a:picLocks noChangeAspect="1"/>
          </p:cNvPicPr>
          <p:nvPr/>
        </p:nvPicPr>
        <p:blipFill>
          <a:blip r:embed="rId4" cstate="print"/>
          <a:stretch>
            <a:fillRect/>
          </a:stretch>
        </p:blipFill>
        <p:spPr>
          <a:xfrm>
            <a:off x="3015203" y="2819400"/>
            <a:ext cx="2752426" cy="3124200"/>
          </a:xfrm>
          <a:prstGeom prst="rect">
            <a:avLst/>
          </a:prstGeom>
        </p:spPr>
      </p:pic>
      <p:pic>
        <p:nvPicPr>
          <p:cNvPr id="8" name="Picture 7" descr="IM.jpg"/>
          <p:cNvPicPr>
            <a:picLocks noChangeAspect="1"/>
          </p:cNvPicPr>
          <p:nvPr/>
        </p:nvPicPr>
        <p:blipFill>
          <a:blip r:embed="rId5" cstate="print"/>
          <a:stretch>
            <a:fillRect/>
          </a:stretch>
        </p:blipFill>
        <p:spPr>
          <a:xfrm>
            <a:off x="457200" y="2819400"/>
            <a:ext cx="2152650" cy="2819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3810000" cy="769441"/>
          </a:xfrm>
          <a:prstGeom prst="rect">
            <a:avLst/>
          </a:prstGeom>
          <a:noFill/>
        </p:spPr>
        <p:txBody>
          <a:bodyPr wrap="square" rtlCol="0">
            <a:spAutoFit/>
          </a:bodyPr>
          <a:lstStyle/>
          <a:p>
            <a:pPr algn="ctr"/>
            <a:r>
              <a:rPr lang="en-GB" sz="4400" b="1" dirty="0" smtClean="0">
                <a:solidFill>
                  <a:schemeClr val="bg1"/>
                </a:solidFill>
              </a:rPr>
              <a:t>Risks</a:t>
            </a:r>
            <a:r>
              <a:rPr lang="en-GB" dirty="0" smtClean="0"/>
              <a:t> </a:t>
            </a:r>
            <a:endParaRPr lang="en-GB" dirty="0"/>
          </a:p>
        </p:txBody>
      </p:sp>
      <p:sp>
        <p:nvSpPr>
          <p:cNvPr id="4" name="TextBox 3"/>
          <p:cNvSpPr txBox="1"/>
          <p:nvPr/>
        </p:nvSpPr>
        <p:spPr>
          <a:xfrm>
            <a:off x="914400" y="2514600"/>
            <a:ext cx="7010400" cy="3231654"/>
          </a:xfrm>
          <a:prstGeom prst="rect">
            <a:avLst/>
          </a:prstGeom>
          <a:noFill/>
        </p:spPr>
        <p:txBody>
          <a:bodyPr wrap="square" rtlCol="0">
            <a:spAutoFit/>
          </a:bodyPr>
          <a:lstStyle/>
          <a:p>
            <a:pPr>
              <a:buFont typeface="Wingdings" pitchFamily="2" charset="2"/>
              <a:buChar char="Ø"/>
            </a:pPr>
            <a:r>
              <a:rPr lang="en-GB" sz="2400" dirty="0" smtClean="0"/>
              <a:t> Unwanted contact </a:t>
            </a:r>
          </a:p>
          <a:p>
            <a:pPr>
              <a:buFont typeface="Wingdings" pitchFamily="2" charset="2"/>
              <a:buChar char="Ø"/>
            </a:pPr>
            <a:endParaRPr lang="en-GB" sz="2400" dirty="0" smtClean="0"/>
          </a:p>
          <a:p>
            <a:pPr>
              <a:buFont typeface="Wingdings" pitchFamily="2" charset="2"/>
              <a:buChar char="Ø"/>
            </a:pPr>
            <a:r>
              <a:rPr lang="en-GB" sz="2400" dirty="0" smtClean="0"/>
              <a:t> Webcam capability </a:t>
            </a:r>
          </a:p>
          <a:p>
            <a:pPr>
              <a:buFont typeface="Wingdings" pitchFamily="2" charset="2"/>
              <a:buChar char="Ø"/>
            </a:pPr>
            <a:endParaRPr lang="en-GB" sz="2400" dirty="0" smtClean="0"/>
          </a:p>
          <a:p>
            <a:pPr>
              <a:buFont typeface="Wingdings" pitchFamily="2" charset="2"/>
              <a:buChar char="Ø"/>
            </a:pPr>
            <a:r>
              <a:rPr lang="en-GB" sz="2400" dirty="0" smtClean="0"/>
              <a:t> Private moments</a:t>
            </a:r>
          </a:p>
          <a:p>
            <a:endParaRPr lang="en-GB" sz="2400" dirty="0" smtClean="0"/>
          </a:p>
          <a:p>
            <a:pPr>
              <a:buFont typeface="Wingdings" pitchFamily="2" charset="2"/>
              <a:buChar char="Ø"/>
            </a:pPr>
            <a:r>
              <a:rPr lang="en-GB" sz="2400" dirty="0" smtClean="0"/>
              <a:t> Usage </a:t>
            </a:r>
          </a:p>
          <a:p>
            <a:pPr>
              <a:buFont typeface="Wingdings" pitchFamily="2" charset="2"/>
              <a:buChar char="Ø"/>
            </a:pPr>
            <a:endParaRPr lang="en-GB" dirty="0" smtClean="0"/>
          </a:p>
          <a:p>
            <a:pPr>
              <a:buFont typeface="Wingdings" pitchFamily="2" charset="2"/>
              <a:buChar char="Ø"/>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333685"/>
            <a:ext cx="7772400" cy="4524315"/>
          </a:xfrm>
          <a:prstGeom prst="rect">
            <a:avLst/>
          </a:prstGeom>
          <a:noFill/>
        </p:spPr>
        <p:txBody>
          <a:bodyPr wrap="square" rtlCol="0">
            <a:spAutoFit/>
          </a:bodyPr>
          <a:lstStyle/>
          <a:p>
            <a:pPr marL="342900" indent="-342900">
              <a:buFont typeface="Wingdings" pitchFamily="2" charset="2"/>
              <a:buChar char="Ø"/>
            </a:pPr>
            <a:r>
              <a:rPr lang="en-GB" dirty="0" smtClean="0"/>
              <a:t> Ask your child to never accept people they don’t know and trust in the real world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 Inform them that giving out personal information can be dangerous. They need to treat personal information such as the school they go to or their location like their tooth brush and not share it with anyone!</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 Ask them not to webcam with people they do not know from the real world and turn the webcam off after use!</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 Teach them how to report a problem and delete people that make them feel uncomfortable </a:t>
            </a:r>
          </a:p>
          <a:p>
            <a:pPr>
              <a:buFont typeface="Wingdings" pitchFamily="2" charset="2"/>
              <a:buChar char="Ø"/>
            </a:pPr>
            <a:endParaRPr lang="en-GB" dirty="0" smtClean="0"/>
          </a:p>
          <a:p>
            <a:endParaRPr lang="en-GB" dirty="0" smtClean="0"/>
          </a:p>
          <a:p>
            <a:pPr>
              <a:buFont typeface="Wingdings" pitchFamily="2" charset="2"/>
              <a:buChar char="Ø"/>
            </a:pPr>
            <a:endParaRPr lang="en-GB" dirty="0" smtClean="0"/>
          </a:p>
          <a:p>
            <a:pPr>
              <a:buFont typeface="Wingdings" pitchFamily="2" charset="2"/>
              <a:buChar char="Ø"/>
            </a:pPr>
            <a:endParaRPr lang="en-GB" dirty="0"/>
          </a:p>
        </p:txBody>
      </p:sp>
      <p:sp>
        <p:nvSpPr>
          <p:cNvPr id="4" name="TextBox 3"/>
          <p:cNvSpPr txBox="1"/>
          <p:nvPr/>
        </p:nvSpPr>
        <p:spPr>
          <a:xfrm>
            <a:off x="1371600" y="381000"/>
            <a:ext cx="6096000" cy="707886"/>
          </a:xfrm>
          <a:prstGeom prst="rect">
            <a:avLst/>
          </a:prstGeom>
          <a:noFill/>
        </p:spPr>
        <p:txBody>
          <a:bodyPr wrap="square" rtlCol="0">
            <a:spAutoFit/>
          </a:bodyPr>
          <a:lstStyle/>
          <a:p>
            <a:pPr algn="ctr"/>
            <a:r>
              <a:rPr lang="en-GB" sz="4000" b="1" dirty="0" smtClean="0">
                <a:solidFill>
                  <a:schemeClr val="bg1"/>
                </a:solidFill>
              </a:rPr>
              <a:t>Tips</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4724400" cy="707886"/>
          </a:xfrm>
          <a:prstGeom prst="rect">
            <a:avLst/>
          </a:prstGeom>
          <a:noFill/>
        </p:spPr>
        <p:txBody>
          <a:bodyPr wrap="square" rtlCol="0">
            <a:spAutoFit/>
          </a:bodyPr>
          <a:lstStyle/>
          <a:p>
            <a:pPr algn="ctr"/>
            <a:r>
              <a:rPr lang="en-GB" sz="4000" b="1" dirty="0" smtClean="0">
                <a:solidFill>
                  <a:schemeClr val="bg1"/>
                </a:solidFill>
              </a:rPr>
              <a:t>Mobile Technology </a:t>
            </a:r>
            <a:endParaRPr lang="en-GB" sz="4000" b="1" dirty="0">
              <a:solidFill>
                <a:schemeClr val="bg1"/>
              </a:solidFill>
            </a:endParaRPr>
          </a:p>
        </p:txBody>
      </p:sp>
      <p:pic>
        <p:nvPicPr>
          <p:cNvPr id="4" name="Picture 3" descr="androis.bmp"/>
          <p:cNvPicPr>
            <a:picLocks noChangeAspect="1"/>
          </p:cNvPicPr>
          <p:nvPr/>
        </p:nvPicPr>
        <p:blipFill>
          <a:blip r:embed="rId3" cstate="print"/>
          <a:srcRect l="28181" r="25365" b="14935"/>
          <a:stretch>
            <a:fillRect/>
          </a:stretch>
        </p:blipFill>
        <p:spPr>
          <a:xfrm rot="2571548">
            <a:off x="5048110" y="3097644"/>
            <a:ext cx="1132736" cy="2590543"/>
          </a:xfrm>
          <a:prstGeom prst="rect">
            <a:avLst/>
          </a:prstGeom>
        </p:spPr>
      </p:pic>
      <p:pic>
        <p:nvPicPr>
          <p:cNvPr id="5" name="Picture 4" descr="Blackberry.jpg"/>
          <p:cNvPicPr>
            <a:picLocks noChangeAspect="1"/>
          </p:cNvPicPr>
          <p:nvPr/>
        </p:nvPicPr>
        <p:blipFill>
          <a:blip r:embed="rId4" cstate="print"/>
          <a:srcRect l="6421" t="2966" r="9601"/>
          <a:stretch>
            <a:fillRect/>
          </a:stretch>
        </p:blipFill>
        <p:spPr>
          <a:xfrm>
            <a:off x="3733800" y="2971800"/>
            <a:ext cx="1447800" cy="2719160"/>
          </a:xfrm>
          <a:prstGeom prst="rect">
            <a:avLst/>
          </a:prstGeom>
        </p:spPr>
      </p:pic>
      <p:pic>
        <p:nvPicPr>
          <p:cNvPr id="6" name="Picture 5" descr="Iphone.jpg"/>
          <p:cNvPicPr>
            <a:picLocks noChangeAspect="1"/>
          </p:cNvPicPr>
          <p:nvPr/>
        </p:nvPicPr>
        <p:blipFill>
          <a:blip r:embed="rId5" cstate="print"/>
          <a:srcRect l="11993" t="6747" r="7619" b="3855"/>
          <a:stretch>
            <a:fillRect/>
          </a:stretch>
        </p:blipFill>
        <p:spPr>
          <a:xfrm rot="20311834">
            <a:off x="2521666" y="3245015"/>
            <a:ext cx="1286807" cy="236325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442898">
            <a:off x="762000" y="2133600"/>
            <a:ext cx="2819400" cy="2241654"/>
          </a:xfrm>
          <a:prstGeom prst="rect">
            <a:avLst/>
          </a:prstGeom>
          <a:solidFill>
            <a:schemeClr val="accent1">
              <a:lumMod val="75000"/>
            </a:schemeClr>
          </a:solidFill>
        </p:spPr>
      </p:pic>
      <p:sp>
        <p:nvSpPr>
          <p:cNvPr id="7" name="TextBox 6"/>
          <p:cNvSpPr txBox="1"/>
          <p:nvPr/>
        </p:nvSpPr>
        <p:spPr>
          <a:xfrm>
            <a:off x="1371600" y="2819400"/>
            <a:ext cx="1371600" cy="646331"/>
          </a:xfrm>
          <a:prstGeom prst="rect">
            <a:avLst/>
          </a:prstGeom>
          <a:noFill/>
        </p:spPr>
        <p:txBody>
          <a:bodyPr wrap="square" rtlCol="0">
            <a:spAutoFit/>
          </a:bodyPr>
          <a:lstStyle/>
          <a:p>
            <a:pPr algn="ctr"/>
            <a:r>
              <a:rPr lang="en-GB" sz="3600" b="1" dirty="0" smtClean="0">
                <a:solidFill>
                  <a:schemeClr val="bg1"/>
                </a:solidFill>
              </a:rPr>
              <a:t>Chat</a:t>
            </a:r>
            <a:endParaRPr lang="en-GB" sz="3600" b="1" dirty="0">
              <a:solidFill>
                <a:schemeClr val="bg1"/>
              </a:solidFill>
            </a:endParaRPr>
          </a:p>
        </p:txBody>
      </p:sp>
      <p:pic>
        <p:nvPicPr>
          <p:cNvPr id="8"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20801085">
            <a:off x="5401840" y="1818535"/>
            <a:ext cx="2819400" cy="2241654"/>
          </a:xfrm>
          <a:prstGeom prst="rect">
            <a:avLst/>
          </a:prstGeom>
          <a:solidFill>
            <a:schemeClr val="accent3">
              <a:lumMod val="75000"/>
            </a:schemeClr>
          </a:solidFill>
        </p:spPr>
      </p:pic>
      <p:sp>
        <p:nvSpPr>
          <p:cNvPr id="9" name="TextBox 8"/>
          <p:cNvSpPr txBox="1"/>
          <p:nvPr/>
        </p:nvSpPr>
        <p:spPr>
          <a:xfrm rot="20847545">
            <a:off x="5715000" y="2590800"/>
            <a:ext cx="2286000" cy="646331"/>
          </a:xfrm>
          <a:prstGeom prst="rect">
            <a:avLst/>
          </a:prstGeom>
          <a:noFill/>
        </p:spPr>
        <p:txBody>
          <a:bodyPr wrap="square" rtlCol="0">
            <a:spAutoFit/>
          </a:bodyPr>
          <a:lstStyle/>
          <a:p>
            <a:pPr algn="ctr"/>
            <a:r>
              <a:rPr lang="en-GB" sz="3600" b="1" dirty="0" smtClean="0">
                <a:solidFill>
                  <a:schemeClr val="bg1"/>
                </a:solidFill>
              </a:rPr>
              <a:t>Text</a:t>
            </a:r>
            <a:endParaRPr lang="en-GB" sz="3600" b="1" dirty="0">
              <a:solidFill>
                <a:schemeClr val="bg1"/>
              </a:solidFill>
            </a:endParaRPr>
          </a:p>
        </p:txBody>
      </p:sp>
      <p:pic>
        <p:nvPicPr>
          <p:cNvPr id="10"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20375037">
            <a:off x="1673901" y="4196148"/>
            <a:ext cx="2818184" cy="2240687"/>
          </a:xfrm>
          <a:prstGeom prst="rect">
            <a:avLst/>
          </a:prstGeom>
          <a:solidFill>
            <a:schemeClr val="accent2">
              <a:lumMod val="75000"/>
            </a:schemeClr>
          </a:solidFill>
        </p:spPr>
      </p:pic>
      <p:sp>
        <p:nvSpPr>
          <p:cNvPr id="12" name="TextBox 11"/>
          <p:cNvSpPr txBox="1"/>
          <p:nvPr/>
        </p:nvSpPr>
        <p:spPr>
          <a:xfrm rot="20480566">
            <a:off x="1955373" y="5030115"/>
            <a:ext cx="2017456" cy="646331"/>
          </a:xfrm>
          <a:prstGeom prst="rect">
            <a:avLst/>
          </a:prstGeom>
          <a:noFill/>
        </p:spPr>
        <p:txBody>
          <a:bodyPr wrap="square" rtlCol="0">
            <a:spAutoFit/>
          </a:bodyPr>
          <a:lstStyle/>
          <a:p>
            <a:pPr algn="ctr"/>
            <a:r>
              <a:rPr lang="en-GB" sz="3600" b="1" dirty="0" smtClean="0">
                <a:solidFill>
                  <a:schemeClr val="bg1"/>
                </a:solidFill>
              </a:rPr>
              <a:t>Online</a:t>
            </a:r>
            <a:endParaRPr lang="en-GB" sz="3600" b="1" dirty="0">
              <a:solidFill>
                <a:schemeClr val="bg1"/>
              </a:solidFill>
            </a:endParaRPr>
          </a:p>
        </p:txBody>
      </p:sp>
      <p:pic>
        <p:nvPicPr>
          <p:cNvPr id="13"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941817">
            <a:off x="5584558" y="4277866"/>
            <a:ext cx="2818184" cy="2240687"/>
          </a:xfrm>
          <a:prstGeom prst="rect">
            <a:avLst/>
          </a:prstGeom>
          <a:solidFill>
            <a:srgbClr val="7030A0"/>
          </a:solidFill>
        </p:spPr>
      </p:pic>
      <p:sp>
        <p:nvSpPr>
          <p:cNvPr id="14" name="TextBox 13"/>
          <p:cNvSpPr txBox="1"/>
          <p:nvPr/>
        </p:nvSpPr>
        <p:spPr>
          <a:xfrm rot="946314">
            <a:off x="6150847" y="5102819"/>
            <a:ext cx="1752600" cy="646331"/>
          </a:xfrm>
          <a:prstGeom prst="rect">
            <a:avLst/>
          </a:prstGeom>
          <a:noFill/>
        </p:spPr>
        <p:txBody>
          <a:bodyPr wrap="square" rtlCol="0">
            <a:spAutoFit/>
          </a:bodyPr>
          <a:lstStyle/>
          <a:p>
            <a:r>
              <a:rPr lang="en-GB" sz="3600" b="1" dirty="0" smtClean="0">
                <a:solidFill>
                  <a:schemeClr val="bg1"/>
                </a:solidFill>
              </a:rPr>
              <a:t>Images</a:t>
            </a:r>
            <a:endParaRPr lang="en-GB" sz="3600" b="1" dirty="0">
              <a:solidFill>
                <a:schemeClr val="bg1"/>
              </a:solidFill>
            </a:endParaRPr>
          </a:p>
        </p:txBody>
      </p:sp>
      <p:pic>
        <p:nvPicPr>
          <p:cNvPr id="15"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21438971">
            <a:off x="3243630" y="2745332"/>
            <a:ext cx="2818184" cy="2240687"/>
          </a:xfrm>
          <a:prstGeom prst="rect">
            <a:avLst/>
          </a:prstGeom>
          <a:solidFill>
            <a:srgbClr val="C00000"/>
          </a:solidFill>
        </p:spPr>
      </p:pic>
      <p:sp>
        <p:nvSpPr>
          <p:cNvPr id="16" name="TextBox 15"/>
          <p:cNvSpPr txBox="1"/>
          <p:nvPr/>
        </p:nvSpPr>
        <p:spPr>
          <a:xfrm>
            <a:off x="3581400" y="3429000"/>
            <a:ext cx="2057400" cy="646331"/>
          </a:xfrm>
          <a:prstGeom prst="rect">
            <a:avLst/>
          </a:prstGeom>
          <a:noFill/>
        </p:spPr>
        <p:txBody>
          <a:bodyPr wrap="square" rtlCol="0">
            <a:spAutoFit/>
          </a:bodyPr>
          <a:lstStyle/>
          <a:p>
            <a:pPr algn="ctr"/>
            <a:r>
              <a:rPr lang="en-GB" sz="3600" b="1" dirty="0" smtClean="0">
                <a:solidFill>
                  <a:schemeClr val="bg1"/>
                </a:solidFill>
              </a:rPr>
              <a:t>Location</a:t>
            </a:r>
            <a:endParaRPr lang="en-GB" sz="3600" b="1" dirty="0">
              <a:solidFill>
                <a:schemeClr val="bg1"/>
              </a:solidFill>
            </a:endParaRPr>
          </a:p>
        </p:txBody>
      </p:sp>
      <p:sp>
        <p:nvSpPr>
          <p:cNvPr id="17" name="TextBox 16"/>
          <p:cNvSpPr txBox="1"/>
          <p:nvPr/>
        </p:nvSpPr>
        <p:spPr>
          <a:xfrm>
            <a:off x="2819400" y="0"/>
            <a:ext cx="3276600" cy="707886"/>
          </a:xfrm>
          <a:prstGeom prst="rect">
            <a:avLst/>
          </a:prstGeom>
          <a:noFill/>
        </p:spPr>
        <p:txBody>
          <a:bodyPr wrap="square" rtlCol="0">
            <a:spAutoFit/>
          </a:bodyPr>
          <a:lstStyle/>
          <a:p>
            <a:pPr algn="ctr"/>
            <a:r>
              <a:rPr lang="en-GB" sz="4000" b="1" dirty="0" smtClean="0">
                <a:solidFill>
                  <a:schemeClr val="bg1"/>
                </a:solidFill>
              </a:rPr>
              <a:t>Functions</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8600"/>
            <a:ext cx="3048000" cy="707886"/>
          </a:xfrm>
          <a:prstGeom prst="rect">
            <a:avLst/>
          </a:prstGeom>
        </p:spPr>
        <p:txBody>
          <a:bodyPr wrap="square">
            <a:spAutoFit/>
          </a:bodyPr>
          <a:lstStyle/>
          <a:p>
            <a:pPr algn="ctr"/>
            <a:r>
              <a:rPr lang="en-GB" sz="4000" b="1" dirty="0" smtClean="0">
                <a:solidFill>
                  <a:schemeClr val="bg1"/>
                </a:solidFill>
              </a:rPr>
              <a:t>Risks </a:t>
            </a:r>
            <a:endParaRPr lang="en-GB" sz="4000" dirty="0"/>
          </a:p>
        </p:txBody>
      </p:sp>
      <p:sp>
        <p:nvSpPr>
          <p:cNvPr id="4" name="TextBox 3"/>
          <p:cNvSpPr txBox="1"/>
          <p:nvPr/>
        </p:nvSpPr>
        <p:spPr>
          <a:xfrm>
            <a:off x="762000" y="2590800"/>
            <a:ext cx="6172200" cy="3046988"/>
          </a:xfrm>
          <a:prstGeom prst="rect">
            <a:avLst/>
          </a:prstGeom>
          <a:noFill/>
        </p:spPr>
        <p:txBody>
          <a:bodyPr wrap="square" rtlCol="0">
            <a:spAutoFit/>
          </a:bodyPr>
          <a:lstStyle/>
          <a:p>
            <a:pPr>
              <a:buFont typeface="Wingdings" pitchFamily="2" charset="2"/>
              <a:buChar char="Ø"/>
            </a:pPr>
            <a:endParaRPr lang="en-GB" sz="2400" dirty="0" smtClean="0"/>
          </a:p>
          <a:p>
            <a:pPr>
              <a:buFont typeface="Wingdings" pitchFamily="2" charset="2"/>
              <a:buChar char="Ø"/>
            </a:pPr>
            <a:r>
              <a:rPr lang="en-GB" sz="2400" dirty="0" smtClean="0"/>
              <a:t> Images taken and uploaded </a:t>
            </a:r>
          </a:p>
          <a:p>
            <a:pPr>
              <a:buFont typeface="Wingdings" pitchFamily="2" charset="2"/>
              <a:buChar char="Ø"/>
            </a:pPr>
            <a:endParaRPr lang="en-GB" sz="2400" dirty="0" smtClean="0"/>
          </a:p>
          <a:p>
            <a:pPr>
              <a:buFont typeface="Wingdings" pitchFamily="2" charset="2"/>
              <a:buChar char="Ø"/>
            </a:pPr>
            <a:r>
              <a:rPr lang="en-GB" sz="2400" dirty="0" smtClean="0"/>
              <a:t> Location  </a:t>
            </a:r>
          </a:p>
          <a:p>
            <a:pPr>
              <a:buFont typeface="Wingdings" pitchFamily="2" charset="2"/>
              <a:buChar char="Ø"/>
            </a:pPr>
            <a:endParaRPr lang="en-GB" sz="2400" dirty="0" smtClean="0"/>
          </a:p>
          <a:p>
            <a:pPr>
              <a:buFont typeface="Wingdings" pitchFamily="2" charset="2"/>
              <a:buChar char="Ø"/>
            </a:pPr>
            <a:r>
              <a:rPr lang="en-GB" sz="2400" dirty="0" smtClean="0"/>
              <a:t> Personal messaging</a:t>
            </a:r>
          </a:p>
          <a:p>
            <a:pPr>
              <a:buFont typeface="Wingdings" pitchFamily="2" charset="2"/>
              <a:buChar char="Ø"/>
            </a:pPr>
            <a:endParaRPr lang="en-GB" sz="2400" dirty="0" smtClean="0"/>
          </a:p>
          <a:p>
            <a:pPr>
              <a:buFont typeface="Wingdings" pitchFamily="2" charset="2"/>
              <a:buChar char="Ø"/>
            </a:pPr>
            <a:r>
              <a:rPr lang="en-GB" sz="2400" dirty="0" smtClean="0"/>
              <a:t> Usage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971800"/>
            <a:ext cx="2514600" cy="868362"/>
          </a:xfrm>
        </p:spPr>
        <p:txBody>
          <a:bodyPr>
            <a:normAutofit fontScale="90000"/>
          </a:bodyPr>
          <a:lstStyle/>
          <a:p>
            <a:r>
              <a:rPr lang="en-GB" sz="4800" b="1" dirty="0" smtClean="0"/>
              <a:t>Learning Online?</a:t>
            </a:r>
            <a:endParaRPr lang="en-GB" sz="4800" b="1" dirty="0"/>
          </a:p>
        </p:txBody>
      </p:sp>
      <p:pic>
        <p:nvPicPr>
          <p:cNvPr id="67586"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21024337">
            <a:off x="1462492" y="600279"/>
            <a:ext cx="2819400" cy="2241654"/>
          </a:xfrm>
          <a:prstGeom prst="rect">
            <a:avLst/>
          </a:prstGeom>
          <a:solidFill>
            <a:schemeClr val="accent6">
              <a:lumMod val="60000"/>
              <a:lumOff val="40000"/>
            </a:schemeClr>
          </a:solidFill>
        </p:spPr>
      </p:pic>
      <p:sp>
        <p:nvSpPr>
          <p:cNvPr id="13" name="Rectangle 12"/>
          <p:cNvSpPr/>
          <p:nvPr/>
        </p:nvSpPr>
        <p:spPr>
          <a:xfrm>
            <a:off x="1600200" y="1447800"/>
            <a:ext cx="2402132" cy="400110"/>
          </a:xfrm>
          <a:prstGeom prst="rect">
            <a:avLst/>
          </a:prstGeom>
        </p:spPr>
        <p:txBody>
          <a:bodyPr wrap="none">
            <a:spAutoFit/>
          </a:bodyPr>
          <a:lstStyle/>
          <a:p>
            <a:pPr algn="ctr"/>
            <a:r>
              <a:rPr lang="en-GB" sz="2000" b="1" dirty="0" smtClean="0">
                <a:solidFill>
                  <a:schemeClr val="bg1"/>
                </a:solidFill>
              </a:rPr>
              <a:t>Money management</a:t>
            </a:r>
            <a:endParaRPr lang="en-GB" sz="2000" b="1" dirty="0">
              <a:solidFill>
                <a:schemeClr val="bg1"/>
              </a:solidFill>
            </a:endParaRPr>
          </a:p>
        </p:txBody>
      </p:sp>
      <p:pic>
        <p:nvPicPr>
          <p:cNvPr id="14"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20591801">
            <a:off x="1711626" y="4256676"/>
            <a:ext cx="2819400" cy="2241654"/>
          </a:xfrm>
          <a:prstGeom prst="rect">
            <a:avLst/>
          </a:prstGeom>
          <a:solidFill>
            <a:schemeClr val="accent3">
              <a:lumMod val="60000"/>
              <a:lumOff val="40000"/>
            </a:schemeClr>
          </a:solidFill>
        </p:spPr>
      </p:pic>
      <p:sp>
        <p:nvSpPr>
          <p:cNvPr id="15" name="Rectangle 14"/>
          <p:cNvSpPr/>
          <p:nvPr/>
        </p:nvSpPr>
        <p:spPr>
          <a:xfrm>
            <a:off x="2209800" y="5029200"/>
            <a:ext cx="1752600" cy="461665"/>
          </a:xfrm>
          <a:prstGeom prst="rect">
            <a:avLst/>
          </a:prstGeom>
        </p:spPr>
        <p:txBody>
          <a:bodyPr wrap="square">
            <a:spAutoFit/>
          </a:bodyPr>
          <a:lstStyle/>
          <a:p>
            <a:pPr algn="ctr"/>
            <a:r>
              <a:rPr lang="en-GB" sz="2400" b="1" dirty="0" smtClean="0">
                <a:solidFill>
                  <a:schemeClr val="bg1"/>
                </a:solidFill>
              </a:rPr>
              <a:t>Research</a:t>
            </a:r>
            <a:endParaRPr lang="en-GB" sz="2400" b="1" dirty="0">
              <a:solidFill>
                <a:schemeClr val="bg1"/>
              </a:solidFill>
            </a:endParaRPr>
          </a:p>
        </p:txBody>
      </p:sp>
      <p:pic>
        <p:nvPicPr>
          <p:cNvPr id="16"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548037">
            <a:off x="4884449" y="514368"/>
            <a:ext cx="2819400" cy="2241654"/>
          </a:xfrm>
          <a:prstGeom prst="rect">
            <a:avLst/>
          </a:prstGeom>
          <a:solidFill>
            <a:schemeClr val="accent5">
              <a:lumMod val="60000"/>
              <a:lumOff val="40000"/>
            </a:schemeClr>
          </a:solidFill>
          <a:ln>
            <a:solidFill>
              <a:schemeClr val="accent5">
                <a:lumMod val="60000"/>
                <a:lumOff val="40000"/>
              </a:schemeClr>
            </a:solidFill>
          </a:ln>
        </p:spPr>
      </p:pic>
      <p:sp>
        <p:nvSpPr>
          <p:cNvPr id="17" name="Rectangle 16"/>
          <p:cNvSpPr/>
          <p:nvPr/>
        </p:nvSpPr>
        <p:spPr>
          <a:xfrm>
            <a:off x="5029200" y="1143000"/>
            <a:ext cx="2229841" cy="707886"/>
          </a:xfrm>
          <a:prstGeom prst="rect">
            <a:avLst/>
          </a:prstGeom>
        </p:spPr>
        <p:txBody>
          <a:bodyPr wrap="square">
            <a:spAutoFit/>
          </a:bodyPr>
          <a:lstStyle/>
          <a:p>
            <a:pPr algn="ctr"/>
            <a:r>
              <a:rPr lang="en-GB" sz="2000" b="1" dirty="0" smtClean="0">
                <a:solidFill>
                  <a:schemeClr val="bg1"/>
                </a:solidFill>
              </a:rPr>
              <a:t>Communication skills</a:t>
            </a:r>
          </a:p>
        </p:txBody>
      </p:sp>
      <p:pic>
        <p:nvPicPr>
          <p:cNvPr id="20"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743489">
            <a:off x="533400" y="2286000"/>
            <a:ext cx="2819400" cy="2241654"/>
          </a:xfrm>
          <a:prstGeom prst="rect">
            <a:avLst/>
          </a:prstGeom>
          <a:solidFill>
            <a:schemeClr val="bg1">
              <a:lumMod val="75000"/>
            </a:schemeClr>
          </a:solidFill>
        </p:spPr>
      </p:pic>
      <p:sp>
        <p:nvSpPr>
          <p:cNvPr id="21" name="Rectangle 20"/>
          <p:cNvSpPr/>
          <p:nvPr/>
        </p:nvSpPr>
        <p:spPr>
          <a:xfrm>
            <a:off x="762000" y="3048000"/>
            <a:ext cx="2047455" cy="461665"/>
          </a:xfrm>
          <a:prstGeom prst="rect">
            <a:avLst/>
          </a:prstGeom>
        </p:spPr>
        <p:txBody>
          <a:bodyPr wrap="square">
            <a:spAutoFit/>
          </a:bodyPr>
          <a:lstStyle/>
          <a:p>
            <a:pPr algn="ctr"/>
            <a:r>
              <a:rPr lang="en-GB" sz="2400" b="1" dirty="0" smtClean="0">
                <a:solidFill>
                  <a:schemeClr val="bg1"/>
                </a:solidFill>
              </a:rPr>
              <a:t> Confidence </a:t>
            </a:r>
          </a:p>
        </p:txBody>
      </p:sp>
      <p:sp>
        <p:nvSpPr>
          <p:cNvPr id="23" name="Rectangle 22"/>
          <p:cNvSpPr/>
          <p:nvPr/>
        </p:nvSpPr>
        <p:spPr>
          <a:xfrm>
            <a:off x="6934200" y="3200400"/>
            <a:ext cx="1551514" cy="369332"/>
          </a:xfrm>
          <a:prstGeom prst="rect">
            <a:avLst/>
          </a:prstGeom>
        </p:spPr>
        <p:txBody>
          <a:bodyPr wrap="none">
            <a:spAutoFit/>
          </a:bodyPr>
          <a:lstStyle/>
          <a:p>
            <a:pPr algn="ctr"/>
            <a:r>
              <a:rPr lang="en-GB" b="1" dirty="0" smtClean="0">
                <a:solidFill>
                  <a:schemeClr val="bg1"/>
                </a:solidFill>
              </a:rPr>
              <a:t> Commitment </a:t>
            </a:r>
          </a:p>
        </p:txBody>
      </p:sp>
      <p:pic>
        <p:nvPicPr>
          <p:cNvPr id="24"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20801172">
            <a:off x="5859021" y="2047108"/>
            <a:ext cx="2819400" cy="2241654"/>
          </a:xfrm>
          <a:prstGeom prst="rect">
            <a:avLst/>
          </a:prstGeom>
          <a:solidFill>
            <a:schemeClr val="accent2">
              <a:lumMod val="60000"/>
              <a:lumOff val="40000"/>
            </a:schemeClr>
          </a:solidFill>
        </p:spPr>
      </p:pic>
      <p:sp>
        <p:nvSpPr>
          <p:cNvPr id="25" name="Rectangle 24"/>
          <p:cNvSpPr/>
          <p:nvPr/>
        </p:nvSpPr>
        <p:spPr>
          <a:xfrm>
            <a:off x="6248400" y="2819400"/>
            <a:ext cx="2150973" cy="461665"/>
          </a:xfrm>
          <a:prstGeom prst="rect">
            <a:avLst/>
          </a:prstGeom>
        </p:spPr>
        <p:txBody>
          <a:bodyPr wrap="none">
            <a:spAutoFit/>
          </a:bodyPr>
          <a:lstStyle/>
          <a:p>
            <a:pPr algn="ctr"/>
            <a:r>
              <a:rPr lang="en-GB" sz="2400" b="1" dirty="0" smtClean="0">
                <a:solidFill>
                  <a:schemeClr val="bg1"/>
                </a:solidFill>
              </a:rPr>
              <a:t>Computer skills</a:t>
            </a:r>
          </a:p>
        </p:txBody>
      </p:sp>
      <p:pic>
        <p:nvPicPr>
          <p:cNvPr id="26" name="Picture 2" descr="http://157.55.0.137/att/GetInline.aspx?messageid=d9dfe8b6-dafc-11e0-bda2-00215ad6a710&amp;attindex=0&amp;cp=-1&amp;attdepth=0&amp;imgsrc=cid%3a34147ec8-c703-40b5-836b-c121bbe1de22&amp;shared=1&amp;hm__login=marieannecooney&amp;hm__domain=hotmail.com&amp;ip=10.211.14.8&amp;d=d2225&amp;mf=0&amp;hm__ts=Sat%2c%2010%20Sep%202011%2015%3a50%3a08%20GMT&amp;st=marieannecooney&amp;hm__ha=01_6c12d6cc117fd4207b79cedb372fad582d2781119a758b7544c9495920fea79f&amp;oneredir=1"/>
          <p:cNvPicPr>
            <a:picLocks noChangeAspect="1" noChangeArrowheads="1"/>
          </p:cNvPicPr>
          <p:nvPr/>
        </p:nvPicPr>
        <p:blipFill>
          <a:blip r:embed="rId3" cstate="print"/>
          <a:srcRect/>
          <a:stretch>
            <a:fillRect/>
          </a:stretch>
        </p:blipFill>
        <p:spPr bwMode="auto">
          <a:xfrm rot="691005">
            <a:off x="4724400" y="4267200"/>
            <a:ext cx="2819400" cy="2241654"/>
          </a:xfrm>
          <a:prstGeom prst="rect">
            <a:avLst/>
          </a:prstGeom>
          <a:solidFill>
            <a:schemeClr val="accent1">
              <a:lumMod val="60000"/>
              <a:lumOff val="40000"/>
            </a:schemeClr>
          </a:solidFill>
        </p:spPr>
      </p:pic>
      <p:sp>
        <p:nvSpPr>
          <p:cNvPr id="27" name="Rectangle 26"/>
          <p:cNvSpPr/>
          <p:nvPr/>
        </p:nvSpPr>
        <p:spPr>
          <a:xfrm>
            <a:off x="5410200" y="5029200"/>
            <a:ext cx="1468735" cy="461665"/>
          </a:xfrm>
          <a:prstGeom prst="rect">
            <a:avLst/>
          </a:prstGeom>
        </p:spPr>
        <p:txBody>
          <a:bodyPr wrap="square">
            <a:spAutoFit/>
          </a:bodyPr>
          <a:lstStyle/>
          <a:p>
            <a:pPr algn="ctr"/>
            <a:r>
              <a:rPr lang="en-GB" sz="2400" b="1" dirty="0" smtClean="0">
                <a:solidFill>
                  <a:schemeClr val="bg1"/>
                </a:solidFill>
              </a:rPr>
              <a:t>Creativity</a:t>
            </a:r>
            <a:r>
              <a:rPr lang="en-GB"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1" grpId="0"/>
      <p:bldP spid="25"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04800"/>
            <a:ext cx="6096000" cy="707886"/>
          </a:xfrm>
          <a:prstGeom prst="rect">
            <a:avLst/>
          </a:prstGeom>
          <a:noFill/>
        </p:spPr>
        <p:txBody>
          <a:bodyPr wrap="square" rtlCol="0">
            <a:spAutoFit/>
          </a:bodyPr>
          <a:lstStyle/>
          <a:p>
            <a:pPr algn="ctr"/>
            <a:r>
              <a:rPr lang="en-GB" sz="4000" b="1" dirty="0" smtClean="0">
                <a:solidFill>
                  <a:schemeClr val="bg1"/>
                </a:solidFill>
              </a:rPr>
              <a:t>Tips</a:t>
            </a:r>
            <a:r>
              <a:rPr lang="en-GB" dirty="0" smtClean="0"/>
              <a:t> </a:t>
            </a:r>
            <a:endParaRPr lang="en-GB" dirty="0"/>
          </a:p>
        </p:txBody>
      </p:sp>
      <p:sp>
        <p:nvSpPr>
          <p:cNvPr id="4" name="TextBox 3"/>
          <p:cNvSpPr txBox="1"/>
          <p:nvPr/>
        </p:nvSpPr>
        <p:spPr>
          <a:xfrm>
            <a:off x="457200" y="2590800"/>
            <a:ext cx="8305800" cy="2862322"/>
          </a:xfrm>
          <a:prstGeom prst="rect">
            <a:avLst/>
          </a:prstGeom>
          <a:noFill/>
        </p:spPr>
        <p:txBody>
          <a:bodyPr wrap="square" rtlCol="0">
            <a:spAutoFit/>
          </a:bodyPr>
          <a:lstStyle/>
          <a:p>
            <a:pPr marL="342900" indent="-342900">
              <a:buFont typeface="Wingdings" pitchFamily="2" charset="2"/>
              <a:buChar char="Ø"/>
            </a:pPr>
            <a:r>
              <a:rPr lang="en-GB" dirty="0" smtClean="0"/>
              <a:t> Is my child </a:t>
            </a:r>
            <a:r>
              <a:rPr lang="en-GB" b="1" dirty="0" smtClean="0"/>
              <a:t>old enough </a:t>
            </a:r>
            <a:r>
              <a:rPr lang="en-GB" dirty="0" smtClean="0"/>
              <a:t>to have a mobile phone? Set boundaries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 Before buying your child a mobile, find out what </a:t>
            </a:r>
            <a:r>
              <a:rPr lang="en-GB" b="1" dirty="0" smtClean="0"/>
              <a:t>functions</a:t>
            </a:r>
            <a:r>
              <a:rPr lang="en-GB" dirty="0" smtClean="0"/>
              <a:t> it has – Internet, private messaging, built in applications </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 Set </a:t>
            </a:r>
            <a:r>
              <a:rPr lang="en-GB" b="1" dirty="0" smtClean="0"/>
              <a:t>parental controls </a:t>
            </a:r>
            <a:r>
              <a:rPr lang="en-GB" dirty="0" smtClean="0"/>
              <a:t>where required</a:t>
            </a:r>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Set  </a:t>
            </a:r>
            <a:r>
              <a:rPr lang="en-GB" b="1" dirty="0" smtClean="0"/>
              <a:t>mobile rules </a:t>
            </a:r>
            <a:r>
              <a:rPr lang="en-GB" dirty="0" smtClean="0"/>
              <a:t>- no mobile phone in the bedroom at night, mobile free time before bed, no use after lights out </a:t>
            </a:r>
          </a:p>
          <a:p>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0"/>
            <a:ext cx="8229600" cy="1143000"/>
          </a:xfrm>
        </p:spPr>
        <p:txBody>
          <a:bodyPr>
            <a:normAutofit/>
          </a:bodyPr>
          <a:lstStyle/>
          <a:p>
            <a:r>
              <a:rPr lang="en-GB" sz="4000" b="1" dirty="0" smtClean="0">
                <a:solidFill>
                  <a:schemeClr val="bg1"/>
                </a:solidFill>
              </a:rPr>
              <a:t>New site check list </a:t>
            </a:r>
          </a:p>
        </p:txBody>
      </p:sp>
      <p:sp>
        <p:nvSpPr>
          <p:cNvPr id="3" name="Text Placeholder 2"/>
          <p:cNvSpPr>
            <a:spLocks noGrp="1"/>
          </p:cNvSpPr>
          <p:nvPr>
            <p:ph type="body" sz="half" idx="4294967295"/>
          </p:nvPr>
        </p:nvSpPr>
        <p:spPr>
          <a:xfrm>
            <a:off x="685800" y="2209800"/>
            <a:ext cx="8077200" cy="4302125"/>
          </a:xfrm>
        </p:spPr>
        <p:txBody>
          <a:bodyPr/>
          <a:lstStyle/>
          <a:p>
            <a:pPr lvl="1">
              <a:lnSpc>
                <a:spcPct val="90000"/>
              </a:lnSpc>
            </a:pPr>
            <a:endParaRPr lang="en-GB" sz="2400" dirty="0" smtClean="0"/>
          </a:p>
          <a:p>
            <a:pPr marL="914400" lvl="1" indent="-457200">
              <a:lnSpc>
                <a:spcPct val="90000"/>
              </a:lnSpc>
              <a:buFont typeface="Wingdings" pitchFamily="2" charset="2"/>
              <a:buChar char="Ø"/>
            </a:pPr>
            <a:r>
              <a:rPr lang="en-GB" sz="2400" b="1" dirty="0" smtClean="0"/>
              <a:t>What can you do? </a:t>
            </a:r>
            <a:r>
              <a:rPr lang="en-GB" sz="2400" dirty="0" smtClean="0"/>
              <a:t>-  Functions of the site or technologies</a:t>
            </a:r>
          </a:p>
          <a:p>
            <a:pPr marL="914400" lvl="1" indent="-457200">
              <a:lnSpc>
                <a:spcPct val="90000"/>
              </a:lnSpc>
              <a:buFont typeface="Wingdings" pitchFamily="2" charset="2"/>
              <a:buChar char="Ø"/>
            </a:pPr>
            <a:r>
              <a:rPr lang="en-GB" sz="2400" dirty="0" smtClean="0"/>
              <a:t>Is there any </a:t>
            </a:r>
            <a:r>
              <a:rPr lang="en-GB" sz="2400" b="1" dirty="0" smtClean="0"/>
              <a:t>parental information </a:t>
            </a:r>
            <a:r>
              <a:rPr lang="en-GB" sz="2400" dirty="0" smtClean="0"/>
              <a:t>available?</a:t>
            </a:r>
          </a:p>
          <a:p>
            <a:pPr marL="914400" lvl="1" indent="-457200">
              <a:lnSpc>
                <a:spcPct val="90000"/>
              </a:lnSpc>
              <a:buFont typeface="Wingdings" pitchFamily="2" charset="2"/>
              <a:buChar char="Ø"/>
            </a:pPr>
            <a:r>
              <a:rPr lang="en-GB" sz="2400" dirty="0" smtClean="0"/>
              <a:t>How do you</a:t>
            </a:r>
            <a:r>
              <a:rPr lang="en-GB" sz="2400" b="1" dirty="0" smtClean="0"/>
              <a:t> report </a:t>
            </a:r>
            <a:r>
              <a:rPr lang="en-GB" sz="2400" dirty="0" smtClean="0"/>
              <a:t>a problem?</a:t>
            </a:r>
          </a:p>
          <a:p>
            <a:pPr marL="914400" lvl="1" indent="-457200">
              <a:lnSpc>
                <a:spcPct val="90000"/>
              </a:lnSpc>
              <a:buFont typeface="Wingdings" pitchFamily="2" charset="2"/>
              <a:buChar char="Ø"/>
            </a:pPr>
            <a:r>
              <a:rPr lang="en-GB" sz="2400" dirty="0" smtClean="0"/>
              <a:t>Can the account/profile be made </a:t>
            </a:r>
            <a:r>
              <a:rPr lang="en-GB" sz="2400" b="1" dirty="0" smtClean="0"/>
              <a:t>private</a:t>
            </a:r>
            <a:r>
              <a:rPr lang="en-GB" sz="2400" dirty="0" smtClean="0"/>
              <a:t>?</a:t>
            </a:r>
          </a:p>
          <a:p>
            <a:pPr marL="914400" lvl="1" indent="-457200">
              <a:lnSpc>
                <a:spcPct val="90000"/>
              </a:lnSpc>
              <a:buFont typeface="Wingdings" pitchFamily="2" charset="2"/>
              <a:buChar char="Ø"/>
            </a:pPr>
            <a:r>
              <a:rPr lang="en-GB" sz="2400" dirty="0" smtClean="0"/>
              <a:t>Does it have any </a:t>
            </a:r>
            <a:r>
              <a:rPr lang="en-GB" sz="2400" b="1" dirty="0" smtClean="0"/>
              <a:t>parental controls</a:t>
            </a:r>
            <a:r>
              <a:rPr lang="en-GB" sz="2400" dirty="0" smtClean="0"/>
              <a:t>?</a:t>
            </a:r>
          </a:p>
          <a:p>
            <a:pPr lvl="1">
              <a:lnSpc>
                <a:spcPct val="90000"/>
              </a:lnSpc>
              <a:buFontTx/>
              <a:buNone/>
            </a:pPr>
            <a:endParaRPr lang="en-GB" sz="3200" dirty="0" smtClean="0"/>
          </a:p>
          <a:p>
            <a:pPr>
              <a:lnSpc>
                <a:spcPct val="90000"/>
              </a:lnSpc>
            </a:pPr>
            <a:endParaRPr lang="en-GB" sz="28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800"/>
            <a:ext cx="5943600" cy="707886"/>
          </a:xfrm>
          <a:prstGeom prst="rect">
            <a:avLst/>
          </a:prstGeom>
          <a:noFill/>
        </p:spPr>
        <p:txBody>
          <a:bodyPr wrap="square" rtlCol="0">
            <a:spAutoFit/>
          </a:bodyPr>
          <a:lstStyle/>
          <a:p>
            <a:pPr algn="ctr"/>
            <a:r>
              <a:rPr lang="en-GB" sz="4000" b="1" dirty="0" smtClean="0">
                <a:solidFill>
                  <a:schemeClr val="bg1"/>
                </a:solidFill>
              </a:rPr>
              <a:t>Parental controls </a:t>
            </a:r>
            <a:endParaRPr lang="en-GB" sz="4000" b="1" dirty="0">
              <a:solidFill>
                <a:schemeClr val="bg1"/>
              </a:solidFill>
            </a:endParaRPr>
          </a:p>
        </p:txBody>
      </p:sp>
      <p:sp>
        <p:nvSpPr>
          <p:cNvPr id="4" name="Rectangle 3"/>
          <p:cNvSpPr/>
          <p:nvPr/>
        </p:nvSpPr>
        <p:spPr>
          <a:xfrm>
            <a:off x="0" y="2895600"/>
            <a:ext cx="8458200" cy="3046988"/>
          </a:xfrm>
          <a:prstGeom prst="rect">
            <a:avLst/>
          </a:prstGeom>
        </p:spPr>
        <p:txBody>
          <a:bodyPr wrap="square">
            <a:spAutoFit/>
          </a:bodyPr>
          <a:lstStyle/>
          <a:p>
            <a:pPr lvl="1">
              <a:buFont typeface="Wingdings" pitchFamily="2" charset="2"/>
              <a:buChar char="Ø"/>
            </a:pPr>
            <a:endParaRPr lang="en-GB" sz="2400" dirty="0" smtClean="0">
              <a:latin typeface="+mj-lt"/>
            </a:endParaRPr>
          </a:p>
          <a:p>
            <a:pPr marL="914400" lvl="1" indent="-457200">
              <a:buFont typeface="Wingdings" pitchFamily="2" charset="2"/>
              <a:buChar char="Ø"/>
            </a:pPr>
            <a:r>
              <a:rPr lang="en-GB" sz="2400" dirty="0" smtClean="0">
                <a:latin typeface="+mj-lt"/>
              </a:rPr>
              <a:t> Block sites that are not age appropriate  </a:t>
            </a:r>
          </a:p>
          <a:p>
            <a:pPr marL="914400" lvl="1" indent="-457200">
              <a:buFont typeface="Wingdings" pitchFamily="2" charset="2"/>
              <a:buChar char="Ø"/>
            </a:pPr>
            <a:endParaRPr lang="en-GB" sz="2400" dirty="0" smtClean="0">
              <a:latin typeface="+mj-lt"/>
            </a:endParaRPr>
          </a:p>
          <a:p>
            <a:pPr marL="914400" lvl="1" indent="-457200">
              <a:buFont typeface="Wingdings" pitchFamily="2" charset="2"/>
              <a:buChar char="Ø"/>
            </a:pPr>
            <a:r>
              <a:rPr lang="en-GB" sz="2400" dirty="0" smtClean="0">
                <a:latin typeface="+mj-lt"/>
              </a:rPr>
              <a:t> limit inappropriate and illegal material </a:t>
            </a:r>
          </a:p>
          <a:p>
            <a:pPr marL="914400" lvl="1" indent="-457200">
              <a:buFont typeface="Wingdings" pitchFamily="2" charset="2"/>
              <a:buChar char="Ø"/>
            </a:pPr>
            <a:endParaRPr lang="en-GB" sz="2400" dirty="0" smtClean="0">
              <a:latin typeface="+mj-lt"/>
            </a:endParaRPr>
          </a:p>
          <a:p>
            <a:pPr marL="914400" lvl="1" indent="-457200">
              <a:buFont typeface="Wingdings" pitchFamily="2" charset="2"/>
              <a:buChar char="Ø"/>
            </a:pPr>
            <a:r>
              <a:rPr lang="en-GB" sz="2400" dirty="0" smtClean="0">
                <a:latin typeface="+mj-lt"/>
              </a:rPr>
              <a:t> Set timings – automatic switch off at bedtime</a:t>
            </a:r>
          </a:p>
          <a:p>
            <a:pPr marL="914400" lvl="1" indent="-457200">
              <a:buFont typeface="Wingdings" pitchFamily="2" charset="2"/>
              <a:buChar char="Ø"/>
            </a:pPr>
            <a:endParaRPr lang="en-GB" sz="2400" dirty="0" smtClean="0">
              <a:latin typeface="+mj-lt"/>
            </a:endParaRPr>
          </a:p>
          <a:p>
            <a:pPr marL="914400" lvl="1" indent="-457200">
              <a:buFont typeface="Wingdings" pitchFamily="2" charset="2"/>
              <a:buChar char="Ø"/>
            </a:pPr>
            <a:r>
              <a:rPr lang="en-GB" sz="2400" dirty="0" smtClean="0">
                <a:latin typeface="+mj-lt"/>
              </a:rPr>
              <a:t> Monitor activity </a:t>
            </a:r>
          </a:p>
        </p:txBody>
      </p:sp>
      <p:sp>
        <p:nvSpPr>
          <p:cNvPr id="5" name="TextBox 4"/>
          <p:cNvSpPr txBox="1"/>
          <p:nvPr/>
        </p:nvSpPr>
        <p:spPr>
          <a:xfrm>
            <a:off x="685800" y="2209800"/>
            <a:ext cx="7772400" cy="584775"/>
          </a:xfrm>
          <a:prstGeom prst="rect">
            <a:avLst/>
          </a:prstGeom>
          <a:noFill/>
        </p:spPr>
        <p:txBody>
          <a:bodyPr wrap="square" rtlCol="0">
            <a:spAutoFit/>
          </a:bodyPr>
          <a:lstStyle/>
          <a:p>
            <a:r>
              <a:rPr lang="en-GB" sz="3200" b="1" dirty="0" smtClean="0"/>
              <a:t>How can they help?</a:t>
            </a:r>
            <a:endParaRPr lang="en-GB"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057400" y="304800"/>
            <a:ext cx="4724400" cy="707886"/>
          </a:xfrm>
          <a:prstGeom prst="rect">
            <a:avLst/>
          </a:prstGeom>
          <a:noFill/>
        </p:spPr>
        <p:txBody>
          <a:bodyPr wrap="square" rtlCol="0">
            <a:spAutoFit/>
          </a:bodyPr>
          <a:lstStyle/>
          <a:p>
            <a:pPr algn="ctr"/>
            <a:r>
              <a:rPr lang="en-GB" sz="4000" b="1" dirty="0" smtClean="0">
                <a:solidFill>
                  <a:schemeClr val="bg1"/>
                </a:solidFill>
              </a:rPr>
              <a:t>Support and Report   </a:t>
            </a:r>
            <a:endParaRPr lang="en-GB" sz="4000" b="1" dirty="0">
              <a:solidFill>
                <a:schemeClr val="bg1"/>
              </a:solidFill>
            </a:endParaRPr>
          </a:p>
        </p:txBody>
      </p:sp>
      <p:pic>
        <p:nvPicPr>
          <p:cNvPr id="24" name="Picture 2"/>
          <p:cNvPicPr>
            <a:picLocks noChangeAspect="1" noChangeArrowheads="1"/>
          </p:cNvPicPr>
          <p:nvPr/>
        </p:nvPicPr>
        <p:blipFill>
          <a:blip r:embed="rId3" cstate="print"/>
          <a:srcRect l="69195" t="61649" r="20507" b="31889"/>
          <a:stretch>
            <a:fillRect/>
          </a:stretch>
        </p:blipFill>
        <p:spPr bwMode="auto">
          <a:xfrm>
            <a:off x="1295400" y="2133600"/>
            <a:ext cx="2819400" cy="1105647"/>
          </a:xfrm>
          <a:prstGeom prst="rect">
            <a:avLst/>
          </a:prstGeom>
          <a:ln w="127000" cap="sq">
            <a:noFill/>
            <a:miter lim="800000"/>
          </a:ln>
          <a:effectLst>
            <a:outerShdw blurRad="57150" dist="50800" dir="2700000" algn="tl" rotWithShape="0">
              <a:srgbClr val="000000">
                <a:alpha val="40000"/>
              </a:srgbClr>
            </a:outerShdw>
          </a:effectLst>
        </p:spPr>
      </p:pic>
      <p:pic>
        <p:nvPicPr>
          <p:cNvPr id="25" name="Picture 24" descr="Cyber Mentors.jpg"/>
          <p:cNvPicPr>
            <a:picLocks noChangeAspect="1"/>
          </p:cNvPicPr>
          <p:nvPr/>
        </p:nvPicPr>
        <p:blipFill>
          <a:blip r:embed="rId4" cstate="print"/>
          <a:srcRect l="11665" t="9375" r="77499" b="73958"/>
          <a:stretch>
            <a:fillRect/>
          </a:stretch>
        </p:blipFill>
        <p:spPr bwMode="auto">
          <a:xfrm>
            <a:off x="304800" y="3962400"/>
            <a:ext cx="1143000" cy="1553061"/>
          </a:xfrm>
          <a:prstGeom prst="rect">
            <a:avLst/>
          </a:prstGeom>
          <a:noFill/>
          <a:ln w="9525">
            <a:noFill/>
            <a:miter lim="800000"/>
            <a:headEnd/>
            <a:tailEnd/>
          </a:ln>
          <a:effectLst>
            <a:softEdge rad="63500"/>
          </a:effectLst>
        </p:spPr>
      </p:pic>
      <p:sp>
        <p:nvSpPr>
          <p:cNvPr id="26" name="TextBox 25"/>
          <p:cNvSpPr txBox="1"/>
          <p:nvPr/>
        </p:nvSpPr>
        <p:spPr>
          <a:xfrm>
            <a:off x="1676400" y="4114800"/>
            <a:ext cx="5334000" cy="1200329"/>
          </a:xfrm>
          <a:prstGeom prst="rect">
            <a:avLst/>
          </a:prstGeom>
          <a:noFill/>
        </p:spPr>
        <p:txBody>
          <a:bodyPr wrap="square" rtlCol="0">
            <a:spAutoFit/>
          </a:bodyPr>
          <a:lstStyle/>
          <a:p>
            <a:r>
              <a:rPr lang="en-GB" b="1" dirty="0" smtClean="0"/>
              <a:t>Peer to peer support network for young people who are being bullied </a:t>
            </a:r>
          </a:p>
          <a:p>
            <a:endParaRPr lang="en-GB" b="1" dirty="0" smtClean="0"/>
          </a:p>
          <a:p>
            <a:r>
              <a:rPr lang="en-GB" b="1" dirty="0" smtClean="0">
                <a:hlinkClick r:id="rId5"/>
              </a:rPr>
              <a:t>www.cybermentors.org.uk</a:t>
            </a:r>
            <a:r>
              <a:rPr lang="en-GB" b="1" dirty="0" smtClean="0"/>
              <a:t> </a:t>
            </a:r>
            <a:endParaRPr lang="en-GB" b="1" dirty="0"/>
          </a:p>
        </p:txBody>
      </p:sp>
      <p:sp>
        <p:nvSpPr>
          <p:cNvPr id="27" name="TextBox 26"/>
          <p:cNvSpPr txBox="1"/>
          <p:nvPr/>
        </p:nvSpPr>
        <p:spPr>
          <a:xfrm>
            <a:off x="4495800" y="2057400"/>
            <a:ext cx="4648200" cy="1754326"/>
          </a:xfrm>
          <a:prstGeom prst="rect">
            <a:avLst/>
          </a:prstGeom>
          <a:noFill/>
        </p:spPr>
        <p:txBody>
          <a:bodyPr wrap="square" rtlCol="0">
            <a:spAutoFit/>
          </a:bodyPr>
          <a:lstStyle/>
          <a:p>
            <a:r>
              <a:rPr lang="en-GB" b="1" dirty="0" smtClean="0"/>
              <a:t>Report suspected online grooming – </a:t>
            </a:r>
            <a:r>
              <a:rPr lang="en-GB" dirty="0" smtClean="0"/>
              <a:t>this could sexual chat, a child being asked to do something that makes them feel uncomfortable or someone insisting on meeting up </a:t>
            </a:r>
          </a:p>
          <a:p>
            <a:endParaRPr lang="en-GB" b="1" dirty="0" smtClean="0">
              <a:hlinkClick r:id="rId6"/>
            </a:endParaRPr>
          </a:p>
          <a:p>
            <a:r>
              <a:rPr lang="en-GB" b="1" dirty="0" smtClean="0">
                <a:hlinkClick r:id="rId6"/>
              </a:rPr>
              <a:t>www.ceop.police.uk</a:t>
            </a:r>
            <a:r>
              <a:rPr lang="en-GB" b="1" dirty="0" smtClean="0"/>
              <a:t> </a:t>
            </a:r>
            <a:endParaRPr lang="en-GB" b="1" dirty="0"/>
          </a:p>
        </p:txBody>
      </p:sp>
      <p:pic>
        <p:nvPicPr>
          <p:cNvPr id="9218" name="Picture 2" descr="ChildLine">
            <a:hlinkClick r:id="rId7" tooltip="ChildLine home"/>
          </p:cNvPr>
          <p:cNvPicPr>
            <a:picLocks noChangeAspect="1" noChangeArrowheads="1"/>
          </p:cNvPicPr>
          <p:nvPr/>
        </p:nvPicPr>
        <p:blipFill>
          <a:blip r:embed="rId8" cstate="print"/>
          <a:srcRect/>
          <a:stretch>
            <a:fillRect/>
          </a:stretch>
        </p:blipFill>
        <p:spPr bwMode="auto">
          <a:xfrm>
            <a:off x="5791200" y="4953000"/>
            <a:ext cx="3000375" cy="122423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0"/>
            <a:ext cx="4724400" cy="1200329"/>
          </a:xfrm>
          <a:prstGeom prst="rect">
            <a:avLst/>
          </a:prstGeom>
          <a:noFill/>
        </p:spPr>
        <p:txBody>
          <a:bodyPr wrap="square" rtlCol="0">
            <a:spAutoFit/>
          </a:bodyPr>
          <a:lstStyle/>
          <a:p>
            <a:pPr algn="ctr"/>
            <a:r>
              <a:rPr lang="en-GB" sz="3600" b="1" dirty="0" smtClean="0">
                <a:solidFill>
                  <a:schemeClr val="bg1"/>
                </a:solidFill>
              </a:rPr>
              <a:t>Simple steps to protection  </a:t>
            </a:r>
            <a:endParaRPr lang="en-GB" sz="3600" b="1" dirty="0">
              <a:solidFill>
                <a:schemeClr val="bg1"/>
              </a:solidFill>
            </a:endParaRPr>
          </a:p>
        </p:txBody>
      </p:sp>
      <p:sp>
        <p:nvSpPr>
          <p:cNvPr id="3" name="Rectangle 2"/>
          <p:cNvSpPr/>
          <p:nvPr/>
        </p:nvSpPr>
        <p:spPr>
          <a:xfrm>
            <a:off x="609600" y="2518350"/>
            <a:ext cx="7467600" cy="4647426"/>
          </a:xfrm>
          <a:prstGeom prst="rect">
            <a:avLst/>
          </a:prstGeom>
        </p:spPr>
        <p:txBody>
          <a:bodyPr wrap="square">
            <a:spAutoFit/>
          </a:bodyPr>
          <a:lstStyle/>
          <a:p>
            <a:pPr marL="457200" indent="-457200">
              <a:buFont typeface="Wingdings" pitchFamily="2" charset="2"/>
              <a:buChar char="Ø"/>
            </a:pPr>
            <a:r>
              <a:rPr lang="en-GB" sz="2000" b="1" dirty="0" smtClean="0"/>
              <a:t>I have asked my child to show me sites they use</a:t>
            </a:r>
          </a:p>
          <a:p>
            <a:pPr marL="457200" indent="-457200">
              <a:buFont typeface="Wingdings" pitchFamily="2" charset="2"/>
              <a:buChar char="Ø"/>
            </a:pPr>
            <a:endParaRPr lang="en-GB" sz="2000" b="1" dirty="0" smtClean="0"/>
          </a:p>
          <a:p>
            <a:pPr marL="457200" indent="-457200">
              <a:buFont typeface="Wingdings" pitchFamily="2" charset="2"/>
              <a:buChar char="Ø"/>
            </a:pPr>
            <a:r>
              <a:rPr lang="en-GB" sz="2000" b="1" dirty="0" smtClean="0"/>
              <a:t>I have asked my child to set the security settings on all the technologies they use </a:t>
            </a:r>
          </a:p>
          <a:p>
            <a:pPr marL="457200" indent="-457200">
              <a:buFont typeface="Wingdings" pitchFamily="2" charset="2"/>
              <a:buChar char="Ø"/>
            </a:pPr>
            <a:endParaRPr lang="en-GB" sz="2000" b="1" dirty="0" smtClean="0"/>
          </a:p>
          <a:p>
            <a:pPr marL="457200" indent="-457200">
              <a:buFont typeface="Wingdings" pitchFamily="2" charset="2"/>
              <a:buChar char="Ø"/>
            </a:pPr>
            <a:r>
              <a:rPr lang="en-GB" sz="2000" b="1" dirty="0" smtClean="0"/>
              <a:t>I have asked my child to only accept people they know and trust  in the real world as online “Friends” </a:t>
            </a:r>
          </a:p>
          <a:p>
            <a:pPr marL="457200" indent="-457200">
              <a:buFont typeface="Wingdings" pitchFamily="2" charset="2"/>
              <a:buChar char="Ø"/>
            </a:pPr>
            <a:endParaRPr lang="en-GB" sz="2000" b="1" dirty="0" smtClean="0"/>
          </a:p>
          <a:p>
            <a:pPr marL="457200" indent="-457200">
              <a:buFont typeface="Wingdings" pitchFamily="2" charset="2"/>
              <a:buChar char="Ø"/>
            </a:pPr>
            <a:r>
              <a:rPr lang="en-GB" sz="2000" b="1" dirty="0" smtClean="0"/>
              <a:t>I have set safe settings on our computer/laptop and set adult content filters on my child’s smart phone</a:t>
            </a:r>
          </a:p>
          <a:p>
            <a:pPr marL="457200" indent="-457200">
              <a:buFont typeface="Wingdings" pitchFamily="2" charset="2"/>
              <a:buChar char="Ø"/>
            </a:pPr>
            <a:endParaRPr lang="en-GB" sz="2000" b="1" dirty="0" smtClean="0"/>
          </a:p>
          <a:p>
            <a:pPr marL="457200" indent="-457200">
              <a:buFont typeface="Wingdings" pitchFamily="2" charset="2"/>
              <a:buChar char="Ø"/>
            </a:pPr>
            <a:r>
              <a:rPr lang="en-GB" sz="2000" b="1" dirty="0" smtClean="0"/>
              <a:t>My child has agreed to tell me if they are worried about something online</a:t>
            </a:r>
          </a:p>
          <a:p>
            <a:pPr marL="342900" indent="-342900">
              <a:buFont typeface="Wingdings" pitchFamily="2" charset="2"/>
              <a:buChar char="Ø"/>
            </a:pPr>
            <a:endParaRPr lang="en-GB" b="1" dirty="0" smtClean="0"/>
          </a:p>
          <a:p>
            <a:pPr>
              <a:buFont typeface="Arial" pitchFamily="34" charset="0"/>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400"/>
            <a:ext cx="8229600" cy="639763"/>
          </a:xfrm>
        </p:spPr>
        <p:txBody>
          <a:bodyPr/>
          <a:lstStyle/>
          <a:p>
            <a:pPr>
              <a:buNone/>
            </a:pPr>
            <a:r>
              <a:rPr lang="en-GB" dirty="0" smtClean="0">
                <a:hlinkClick r:id="rId3"/>
              </a:rPr>
              <a:t>www.thinkuknow.co.uk/parents</a:t>
            </a:r>
            <a:r>
              <a:rPr lang="en-GB" dirty="0" smtClean="0"/>
              <a:t> </a:t>
            </a:r>
            <a:endParaRPr lang="en-GB" dirty="0"/>
          </a:p>
        </p:txBody>
      </p:sp>
      <p:pic>
        <p:nvPicPr>
          <p:cNvPr id="1026" name="Picture 2"/>
          <p:cNvPicPr>
            <a:picLocks noChangeAspect="1" noChangeArrowheads="1"/>
          </p:cNvPicPr>
          <p:nvPr/>
        </p:nvPicPr>
        <p:blipFill>
          <a:blip r:embed="rId4" cstate="print"/>
          <a:srcRect l="935" t="14953" r="2804" b="7290"/>
          <a:stretch>
            <a:fillRect/>
          </a:stretch>
        </p:blipFill>
        <p:spPr bwMode="auto">
          <a:xfrm>
            <a:off x="0" y="0"/>
            <a:ext cx="9144000" cy="5029200"/>
          </a:xfrm>
          <a:prstGeom prst="rect">
            <a:avLst/>
          </a:prstGeom>
          <a:noFill/>
          <a:ln w="9525">
            <a:noFill/>
            <a:miter lim="800000"/>
            <a:headEnd/>
            <a:tailEnd/>
          </a:ln>
          <a:effectLst/>
        </p:spPr>
      </p:pic>
      <p:pic>
        <p:nvPicPr>
          <p:cNvPr id="5" name="Content Placeholder 3" descr="Spread theh word.jpg"/>
          <p:cNvPicPr>
            <a:picLocks noChangeAspect="1"/>
          </p:cNvPicPr>
          <p:nvPr/>
        </p:nvPicPr>
        <p:blipFill>
          <a:blip r:embed="rId5" cstate="print"/>
          <a:srcRect l="3226" t="2153" r="4839" b="3101"/>
          <a:stretch>
            <a:fillRect/>
          </a:stretch>
        </p:blipFill>
        <p:spPr>
          <a:xfrm>
            <a:off x="6629400" y="4876800"/>
            <a:ext cx="2256559" cy="1741905"/>
          </a:xfrm>
          <a:prstGeom prst="rect">
            <a:avLst/>
          </a:prstGeom>
        </p:spPr>
      </p:pic>
      <p:sp>
        <p:nvSpPr>
          <p:cNvPr id="6" name="Rectangle 5"/>
          <p:cNvSpPr/>
          <p:nvPr/>
        </p:nvSpPr>
        <p:spPr>
          <a:xfrm>
            <a:off x="6553200" y="4800600"/>
            <a:ext cx="2362200"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562600" cy="1323439"/>
          </a:xfrm>
          <a:prstGeom prst="rect">
            <a:avLst/>
          </a:prstGeom>
          <a:noFill/>
        </p:spPr>
        <p:txBody>
          <a:bodyPr wrap="square" rtlCol="0">
            <a:spAutoFit/>
          </a:bodyPr>
          <a:lstStyle/>
          <a:p>
            <a:pPr algn="ctr"/>
            <a:r>
              <a:rPr lang="en-GB" sz="4000" b="1" dirty="0" smtClean="0">
                <a:solidFill>
                  <a:schemeClr val="bg1"/>
                </a:solidFill>
              </a:rPr>
              <a:t>Questions???</a:t>
            </a:r>
          </a:p>
          <a:p>
            <a:pPr algn="ctr"/>
            <a:endParaRPr lang="en-GB" sz="4000" dirty="0" smtClean="0"/>
          </a:p>
        </p:txBody>
      </p:sp>
      <p:sp>
        <p:nvSpPr>
          <p:cNvPr id="3" name="TextBox 2"/>
          <p:cNvSpPr txBox="1"/>
          <p:nvPr/>
        </p:nvSpPr>
        <p:spPr>
          <a:xfrm>
            <a:off x="1905000" y="2514600"/>
            <a:ext cx="5410200" cy="1754326"/>
          </a:xfrm>
          <a:prstGeom prst="rect">
            <a:avLst/>
          </a:prstGeom>
          <a:noFill/>
        </p:spPr>
        <p:txBody>
          <a:bodyPr wrap="square" rtlCol="0">
            <a:spAutoFit/>
          </a:bodyPr>
          <a:lstStyle/>
          <a:p>
            <a:pPr algn="ctr"/>
            <a:r>
              <a:rPr lang="en-GB" sz="3600" dirty="0" smtClean="0"/>
              <a:t>Thank you </a:t>
            </a:r>
          </a:p>
          <a:p>
            <a:pPr algn="ctr"/>
            <a:endParaRPr lang="en-GB" sz="3600" dirty="0" smtClean="0"/>
          </a:p>
          <a:p>
            <a:pPr algn="ctr"/>
            <a:r>
              <a:rPr lang="en-GB" sz="3600" dirty="0" smtClean="0"/>
              <a:t>education@ceop.gov.uk</a:t>
            </a:r>
            <a:endParaRPr lang="en-GB"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8"/>
          <p:cNvSpPr txBox="1">
            <a:spLocks noChangeArrowheads="1"/>
          </p:cNvSpPr>
          <p:nvPr/>
        </p:nvSpPr>
        <p:spPr bwMode="auto">
          <a:xfrm>
            <a:off x="755650" y="1628775"/>
            <a:ext cx="7632700" cy="396875"/>
          </a:xfrm>
          <a:prstGeom prst="rect">
            <a:avLst/>
          </a:prstGeom>
          <a:noFill/>
          <a:ln w="9525">
            <a:noFill/>
            <a:miter lim="800000"/>
            <a:headEnd/>
            <a:tailEnd/>
          </a:ln>
        </p:spPr>
        <p:txBody>
          <a:bodyPr>
            <a:spAutoFit/>
          </a:bodyPr>
          <a:lstStyle/>
          <a:p>
            <a:pPr eaLnBrk="0" hangingPunct="0"/>
            <a:endParaRPr lang="en-US" sz="2000"/>
          </a:p>
        </p:txBody>
      </p:sp>
      <p:sp>
        <p:nvSpPr>
          <p:cNvPr id="7" name="Title 1"/>
          <p:cNvSpPr txBox="1">
            <a:spLocks/>
          </p:cNvSpPr>
          <p:nvPr/>
        </p:nvSpPr>
        <p:spPr>
          <a:xfrm>
            <a:off x="533400" y="30480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400" b="1" i="0" u="none" strike="noStrike" kern="1200" cap="none" spc="0" normalizeH="0" baseline="0" noProof="0" dirty="0">
              <a:ln>
                <a:noFill/>
              </a:ln>
              <a:solidFill>
                <a:schemeClr val="bg1"/>
              </a:solidFill>
              <a:effectLst/>
              <a:uLnTx/>
              <a:uFillTx/>
              <a:latin typeface="+mn-lt"/>
              <a:ea typeface="+mj-ea"/>
              <a:cs typeface="+mj-cs"/>
            </a:endParaRPr>
          </a:p>
        </p:txBody>
      </p:sp>
      <p:sp>
        <p:nvSpPr>
          <p:cNvPr id="5" name="TextBox 4"/>
          <p:cNvSpPr txBox="1"/>
          <p:nvPr/>
        </p:nvSpPr>
        <p:spPr>
          <a:xfrm>
            <a:off x="762000" y="2667000"/>
            <a:ext cx="7776864" cy="2862322"/>
          </a:xfrm>
          <a:prstGeom prst="rect">
            <a:avLst/>
          </a:prstGeom>
          <a:noFill/>
        </p:spPr>
        <p:txBody>
          <a:bodyPr wrap="square" rtlCol="0">
            <a:spAutoFit/>
          </a:bodyPr>
          <a:lstStyle/>
          <a:p>
            <a:pPr marL="261938" indent="-261938">
              <a:spcAft>
                <a:spcPts val="1200"/>
              </a:spcAft>
              <a:buFont typeface="Wingdings" pitchFamily="2" charset="2"/>
              <a:buChar char="Ø"/>
            </a:pPr>
            <a:r>
              <a:rPr lang="en-GB" sz="2800" dirty="0" smtClean="0"/>
              <a:t> What are the risks?</a:t>
            </a:r>
          </a:p>
          <a:p>
            <a:pPr marL="261938" indent="-261938">
              <a:spcAft>
                <a:spcPts val="1200"/>
              </a:spcAft>
              <a:buFont typeface="Wingdings" pitchFamily="2" charset="2"/>
              <a:buChar char="Ø"/>
            </a:pPr>
            <a:r>
              <a:rPr lang="en-GB" sz="2800" dirty="0" smtClean="0"/>
              <a:t> Technologies your children use </a:t>
            </a:r>
          </a:p>
          <a:p>
            <a:pPr marL="261938" indent="-261938">
              <a:spcAft>
                <a:spcPts val="1200"/>
              </a:spcAft>
              <a:buFont typeface="Wingdings" pitchFamily="2" charset="2"/>
              <a:buChar char="Ø"/>
            </a:pPr>
            <a:r>
              <a:rPr lang="en-GB" sz="2800" dirty="0" smtClean="0"/>
              <a:t> Tips for protection </a:t>
            </a:r>
          </a:p>
          <a:p>
            <a:pPr marL="261938" indent="-261938">
              <a:spcAft>
                <a:spcPts val="1200"/>
              </a:spcAft>
              <a:buFont typeface="Wingdings" pitchFamily="2" charset="2"/>
              <a:buChar char="Ø"/>
            </a:pPr>
            <a:r>
              <a:rPr lang="en-GB" sz="2800" dirty="0" smtClean="0"/>
              <a:t> Advice and help</a:t>
            </a:r>
          </a:p>
          <a:p>
            <a:pPr marL="261938" indent="-261938">
              <a:spcAft>
                <a:spcPts val="1200"/>
              </a:spcAft>
              <a:buFont typeface="Wingdings" pitchFamily="2" charset="2"/>
              <a:buChar char="Ø"/>
            </a:pPr>
            <a:r>
              <a:rPr lang="en-GB" sz="2800" dirty="0" smtClean="0"/>
              <a:t> Questions?</a:t>
            </a:r>
            <a:endParaRPr lang="en-GB" sz="2000" dirty="0"/>
          </a:p>
        </p:txBody>
      </p:sp>
      <p:sp>
        <p:nvSpPr>
          <p:cNvPr id="6" name="Title 1"/>
          <p:cNvSpPr txBox="1">
            <a:spLocks/>
          </p:cNvSpPr>
          <p:nvPr/>
        </p:nvSpPr>
        <p:spPr>
          <a:xfrm>
            <a:off x="457200" y="228600"/>
            <a:ext cx="8229600" cy="1143000"/>
          </a:xfrm>
          <a:prstGeom prst="rect">
            <a:avLst/>
          </a:prstGeom>
        </p:spPr>
        <p:txBody>
          <a:bodyPr/>
          <a:lstStyle/>
          <a:p>
            <a:pPr lvl="0" algn="ctr">
              <a:spcBef>
                <a:spcPct val="0"/>
              </a:spcBef>
              <a:defRPr/>
            </a:pPr>
            <a:r>
              <a:rPr lang="en-GB" sz="4000" b="1" dirty="0" smtClean="0">
                <a:solidFill>
                  <a:schemeClr val="bg1"/>
                </a:solidFill>
                <a:latin typeface="+mj-lt"/>
                <a:ea typeface="+mj-ea"/>
                <a:cs typeface="+mj-cs"/>
              </a:rPr>
              <a:t>Topics</a:t>
            </a:r>
            <a:endParaRPr kumimoji="0" lang="en-GB" sz="4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Autofit/>
          </a:bodyPr>
          <a:lstStyle/>
          <a:p>
            <a:r>
              <a:rPr lang="en-GB" sz="3600" b="1" dirty="0" smtClean="0">
                <a:solidFill>
                  <a:schemeClr val="bg1"/>
                </a:solidFill>
              </a:rPr>
              <a:t>The Child Exploitation and Online Protection Centre </a:t>
            </a:r>
            <a:endParaRPr lang="en-GB" sz="3600" b="1" dirty="0">
              <a:solidFill>
                <a:schemeClr val="bg1"/>
              </a:solidFill>
            </a:endParaRPr>
          </a:p>
        </p:txBody>
      </p:sp>
      <p:sp>
        <p:nvSpPr>
          <p:cNvPr id="3" name="Content Placeholder 2"/>
          <p:cNvSpPr>
            <a:spLocks noGrp="1"/>
          </p:cNvSpPr>
          <p:nvPr>
            <p:ph idx="1"/>
          </p:nvPr>
        </p:nvSpPr>
        <p:spPr>
          <a:xfrm>
            <a:off x="381000" y="1295400"/>
            <a:ext cx="8229600" cy="4525963"/>
          </a:xfrm>
        </p:spPr>
        <p:txBody>
          <a:bodyPr>
            <a:normAutofit/>
          </a:bodyPr>
          <a:lstStyle/>
          <a:p>
            <a:endParaRPr lang="en-GB" sz="2800" dirty="0" smtClean="0"/>
          </a:p>
          <a:p>
            <a:endParaRPr lang="en-GB" sz="2800" dirty="0" smtClean="0"/>
          </a:p>
          <a:p>
            <a:pPr algn="ctr">
              <a:buNone/>
            </a:pPr>
            <a:r>
              <a:rPr lang="en-GB" sz="2800" dirty="0" smtClean="0"/>
              <a:t>CEOP is the UK national lead agency who deal with the sexual exploitation of children in the UK and abroad </a:t>
            </a:r>
          </a:p>
        </p:txBody>
      </p:sp>
      <p:sp>
        <p:nvSpPr>
          <p:cNvPr id="4" name="TextBox 3"/>
          <p:cNvSpPr txBox="1"/>
          <p:nvPr/>
        </p:nvSpPr>
        <p:spPr>
          <a:xfrm>
            <a:off x="1828800" y="4267200"/>
            <a:ext cx="8229600" cy="1107996"/>
          </a:xfrm>
          <a:prstGeom prst="rect">
            <a:avLst/>
          </a:prstGeom>
          <a:noFill/>
        </p:spPr>
        <p:txBody>
          <a:bodyPr wrap="square" rtlCol="0">
            <a:spAutoFit/>
          </a:bodyPr>
          <a:lstStyle/>
          <a:p>
            <a:pPr algn="ctr">
              <a:buNone/>
            </a:pPr>
            <a:endParaRPr lang="en-GB" dirty="0" smtClean="0">
              <a:hlinkClick r:id="rId3"/>
            </a:endParaRPr>
          </a:p>
          <a:p>
            <a:pPr algn="ctr">
              <a:buNone/>
            </a:pPr>
            <a:r>
              <a:rPr lang="en-GB" sz="2400" dirty="0" smtClean="0">
                <a:hlinkClick r:id="rId3"/>
              </a:rPr>
              <a:t>www.ceop.police.uk</a:t>
            </a:r>
            <a:r>
              <a:rPr lang="en-GB" sz="2400" dirty="0" smtClean="0"/>
              <a:t> </a:t>
            </a:r>
          </a:p>
          <a:p>
            <a:pPr algn="ctr">
              <a:buNone/>
            </a:pPr>
            <a:r>
              <a:rPr lang="en-GB" sz="2400" dirty="0" smtClean="0">
                <a:hlinkClick r:id="rId4"/>
              </a:rPr>
              <a:t>www.facebook.com/ceop</a:t>
            </a:r>
            <a:r>
              <a:rPr lang="en-GB" sz="2400" dirty="0" smtClean="0"/>
              <a:t> </a:t>
            </a:r>
            <a:endParaRPr lang="en-GB" sz="2400" dirty="0"/>
          </a:p>
        </p:txBody>
      </p:sp>
      <p:pic>
        <p:nvPicPr>
          <p:cNvPr id="5" name="Picture 2"/>
          <p:cNvPicPr>
            <a:picLocks noChangeAspect="1" noChangeArrowheads="1"/>
          </p:cNvPicPr>
          <p:nvPr/>
        </p:nvPicPr>
        <p:blipFill>
          <a:blip r:embed="rId5" cstate="print"/>
          <a:srcRect l="69195" t="61649" r="20507" b="31889"/>
          <a:stretch>
            <a:fillRect/>
          </a:stretch>
        </p:blipFill>
        <p:spPr bwMode="auto">
          <a:xfrm>
            <a:off x="533400" y="4267200"/>
            <a:ext cx="3108713" cy="1219199"/>
          </a:xfrm>
          <a:prstGeom prst="rect">
            <a:avLst/>
          </a:prstGeom>
          <a:ln w="127000" cap="sq">
            <a:no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Click CEOP </a:t>
            </a:r>
            <a:endParaRPr lang="en-GB" b="1" dirty="0">
              <a:solidFill>
                <a:schemeClr val="bg1"/>
              </a:solidFill>
            </a:endParaRPr>
          </a:p>
        </p:txBody>
      </p:sp>
      <p:pic>
        <p:nvPicPr>
          <p:cNvPr id="1026" name="Picture 2"/>
          <p:cNvPicPr>
            <a:picLocks noChangeAspect="1" noChangeArrowheads="1"/>
          </p:cNvPicPr>
          <p:nvPr/>
        </p:nvPicPr>
        <p:blipFill>
          <a:blip r:embed="rId3" cstate="print"/>
          <a:srcRect l="11250" t="15000" r="15625" b="9000"/>
          <a:stretch>
            <a:fillRect/>
          </a:stretch>
        </p:blipFill>
        <p:spPr bwMode="auto">
          <a:xfrm>
            <a:off x="0" y="228600"/>
            <a:ext cx="91440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953000"/>
            <a:ext cx="7467600" cy="1323439"/>
          </a:xfrm>
          <a:prstGeom prst="rect">
            <a:avLst/>
          </a:prstGeom>
          <a:noFill/>
        </p:spPr>
        <p:txBody>
          <a:bodyPr wrap="square" rtlCol="0">
            <a:spAutoFit/>
          </a:bodyPr>
          <a:lstStyle/>
          <a:p>
            <a:pPr algn="ctr"/>
            <a:r>
              <a:rPr lang="en-GB" sz="4000" b="1" dirty="0" smtClean="0">
                <a:solidFill>
                  <a:schemeClr val="bg1"/>
                </a:solidFill>
                <a:hlinkClick r:id="rId3"/>
              </a:rPr>
              <a:t>www.thinkuknow.co.uk</a:t>
            </a:r>
            <a:endParaRPr lang="en-GB" sz="4000" b="1" dirty="0" smtClean="0">
              <a:solidFill>
                <a:schemeClr val="bg1"/>
              </a:solidFill>
            </a:endParaRPr>
          </a:p>
          <a:p>
            <a:pPr algn="ctr"/>
            <a:r>
              <a:rPr lang="en-GB" sz="4000" b="1" dirty="0" smtClean="0">
                <a:solidFill>
                  <a:schemeClr val="bg1"/>
                </a:solidFill>
                <a:hlinkClick r:id="rId4"/>
              </a:rPr>
              <a:t>www.youtube.co.uk/ceop</a:t>
            </a:r>
            <a:r>
              <a:rPr lang="en-GB" sz="4000" b="1" dirty="0" smtClean="0">
                <a:solidFill>
                  <a:schemeClr val="bg1"/>
                </a:solidFill>
              </a:rPr>
              <a:t>  </a:t>
            </a:r>
            <a:endParaRPr lang="en-GB" sz="4000" b="1" dirty="0">
              <a:solidFill>
                <a:schemeClr val="bg1"/>
              </a:solidFill>
            </a:endParaRPr>
          </a:p>
        </p:txBody>
      </p:sp>
      <p:sp>
        <p:nvSpPr>
          <p:cNvPr id="3" name="Rectangle 2"/>
          <p:cNvSpPr/>
          <p:nvPr/>
        </p:nvSpPr>
        <p:spPr>
          <a:xfrm>
            <a:off x="0" y="2895600"/>
            <a:ext cx="2160240" cy="1828800"/>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286000" y="2895600"/>
            <a:ext cx="2160240" cy="1828800"/>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72000" y="2895600"/>
            <a:ext cx="2160240" cy="18288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p:cNvPicPr>
            <a:picLocks noChangeAspect="1" noChangeArrowheads="1"/>
          </p:cNvPicPr>
          <p:nvPr/>
        </p:nvPicPr>
        <p:blipFill>
          <a:blip r:embed="rId5" cstate="email"/>
          <a:srcRect/>
          <a:stretch>
            <a:fillRect/>
          </a:stretch>
        </p:blipFill>
        <p:spPr bwMode="auto">
          <a:xfrm>
            <a:off x="206500" y="3067811"/>
            <a:ext cx="1741869" cy="1430733"/>
          </a:xfrm>
          <a:prstGeom prst="rect">
            <a:avLst/>
          </a:prstGeom>
          <a:noFill/>
          <a:ln w="9525">
            <a:noFill/>
            <a:miter lim="800000"/>
            <a:headEnd/>
            <a:tailEnd/>
          </a:ln>
          <a:effectLst/>
        </p:spPr>
      </p:pic>
      <p:pic>
        <p:nvPicPr>
          <p:cNvPr id="9" name="Picture 7"/>
          <p:cNvPicPr>
            <a:picLocks noChangeAspect="1" noChangeArrowheads="1"/>
          </p:cNvPicPr>
          <p:nvPr/>
        </p:nvPicPr>
        <p:blipFill>
          <a:blip r:embed="rId6" cstate="email"/>
          <a:srcRect/>
          <a:stretch>
            <a:fillRect/>
          </a:stretch>
        </p:blipFill>
        <p:spPr bwMode="auto">
          <a:xfrm>
            <a:off x="2514600" y="3124200"/>
            <a:ext cx="1728192" cy="1419499"/>
          </a:xfrm>
          <a:prstGeom prst="rect">
            <a:avLst/>
          </a:prstGeom>
          <a:noFill/>
          <a:ln w="9525">
            <a:noFill/>
            <a:miter lim="800000"/>
            <a:headEnd/>
            <a:tailEnd/>
          </a:ln>
          <a:effectLst/>
        </p:spPr>
      </p:pic>
      <p:pic>
        <p:nvPicPr>
          <p:cNvPr id="12" name="Picture 10"/>
          <p:cNvPicPr>
            <a:picLocks noChangeAspect="1" noChangeArrowheads="1"/>
          </p:cNvPicPr>
          <p:nvPr/>
        </p:nvPicPr>
        <p:blipFill>
          <a:blip r:embed="rId7" cstate="email"/>
          <a:srcRect/>
          <a:stretch>
            <a:fillRect/>
          </a:stretch>
        </p:blipFill>
        <p:spPr bwMode="auto">
          <a:xfrm>
            <a:off x="6934200" y="3048000"/>
            <a:ext cx="1738744" cy="1524000"/>
          </a:xfrm>
          <a:prstGeom prst="rect">
            <a:avLst/>
          </a:prstGeom>
          <a:noFill/>
          <a:ln w="9525">
            <a:noFill/>
            <a:miter lim="800000"/>
            <a:headEnd/>
            <a:tailEnd/>
          </a:ln>
          <a:effectLst/>
        </p:spPr>
      </p:pic>
      <p:pic>
        <p:nvPicPr>
          <p:cNvPr id="13" name="Picture 11"/>
          <p:cNvPicPr>
            <a:picLocks noChangeAspect="1" noChangeArrowheads="1"/>
          </p:cNvPicPr>
          <p:nvPr/>
        </p:nvPicPr>
        <p:blipFill>
          <a:blip r:embed="rId8" cstate="email"/>
          <a:srcRect/>
          <a:stretch>
            <a:fillRect/>
          </a:stretch>
        </p:blipFill>
        <p:spPr bwMode="auto">
          <a:xfrm>
            <a:off x="4800600" y="3124200"/>
            <a:ext cx="1753345" cy="1371600"/>
          </a:xfrm>
          <a:prstGeom prst="rect">
            <a:avLst/>
          </a:prstGeom>
          <a:noFill/>
          <a:ln w="9525">
            <a:noFill/>
            <a:miter lim="800000"/>
            <a:headEnd/>
            <a:tailEnd/>
          </a:ln>
          <a:effectLst/>
        </p:spPr>
      </p:pic>
      <p:sp>
        <p:nvSpPr>
          <p:cNvPr id="14" name="TextBox 13"/>
          <p:cNvSpPr txBox="1"/>
          <p:nvPr/>
        </p:nvSpPr>
        <p:spPr>
          <a:xfrm>
            <a:off x="304800" y="2438400"/>
            <a:ext cx="1735113" cy="523220"/>
          </a:xfrm>
          <a:prstGeom prst="rect">
            <a:avLst/>
          </a:prstGeom>
          <a:noFill/>
        </p:spPr>
        <p:txBody>
          <a:bodyPr wrap="square" rtlCol="0">
            <a:spAutoFit/>
          </a:bodyPr>
          <a:lstStyle/>
          <a:p>
            <a:pPr algn="ctr"/>
            <a:r>
              <a:rPr lang="en-GB" sz="2800" b="1" dirty="0" smtClean="0">
                <a:solidFill>
                  <a:srgbClr val="00B0F0"/>
                </a:solidFill>
              </a:rPr>
              <a:t>5-7 </a:t>
            </a:r>
            <a:endParaRPr lang="en-GB" sz="2800" b="1" dirty="0">
              <a:solidFill>
                <a:srgbClr val="00B0F0"/>
              </a:solidFill>
            </a:endParaRPr>
          </a:p>
        </p:txBody>
      </p:sp>
      <p:sp>
        <p:nvSpPr>
          <p:cNvPr id="15" name="TextBox 14"/>
          <p:cNvSpPr txBox="1"/>
          <p:nvPr/>
        </p:nvSpPr>
        <p:spPr>
          <a:xfrm>
            <a:off x="2362200" y="2438400"/>
            <a:ext cx="2160240" cy="523220"/>
          </a:xfrm>
          <a:prstGeom prst="rect">
            <a:avLst/>
          </a:prstGeom>
          <a:noFill/>
        </p:spPr>
        <p:txBody>
          <a:bodyPr wrap="square" rtlCol="0">
            <a:spAutoFit/>
          </a:bodyPr>
          <a:lstStyle/>
          <a:p>
            <a:pPr algn="ctr"/>
            <a:r>
              <a:rPr lang="en-GB" sz="2800" b="1" dirty="0" smtClean="0">
                <a:solidFill>
                  <a:schemeClr val="accent6">
                    <a:lumMod val="75000"/>
                  </a:schemeClr>
                </a:solidFill>
              </a:rPr>
              <a:t>8-10</a:t>
            </a:r>
            <a:endParaRPr lang="en-GB" sz="2800" b="1" dirty="0">
              <a:solidFill>
                <a:schemeClr val="accent6">
                  <a:lumMod val="75000"/>
                </a:schemeClr>
              </a:solidFill>
            </a:endParaRPr>
          </a:p>
        </p:txBody>
      </p:sp>
      <p:sp>
        <p:nvSpPr>
          <p:cNvPr id="16" name="TextBox 15"/>
          <p:cNvSpPr txBox="1"/>
          <p:nvPr/>
        </p:nvSpPr>
        <p:spPr>
          <a:xfrm>
            <a:off x="4495800" y="2438400"/>
            <a:ext cx="2304256" cy="523220"/>
          </a:xfrm>
          <a:prstGeom prst="rect">
            <a:avLst/>
          </a:prstGeom>
          <a:noFill/>
        </p:spPr>
        <p:txBody>
          <a:bodyPr wrap="square" rtlCol="0">
            <a:spAutoFit/>
          </a:bodyPr>
          <a:lstStyle/>
          <a:p>
            <a:pPr algn="ctr"/>
            <a:r>
              <a:rPr lang="en-GB" sz="2800" b="1" dirty="0" smtClean="0">
                <a:solidFill>
                  <a:schemeClr val="accent3">
                    <a:lumMod val="75000"/>
                  </a:schemeClr>
                </a:solidFill>
              </a:rPr>
              <a:t>11-16</a:t>
            </a:r>
            <a:endParaRPr lang="en-GB" sz="2800" b="1" dirty="0">
              <a:solidFill>
                <a:schemeClr val="accent3">
                  <a:lumMod val="75000"/>
                </a:schemeClr>
              </a:solidFill>
            </a:endParaRPr>
          </a:p>
        </p:txBody>
      </p:sp>
      <p:sp>
        <p:nvSpPr>
          <p:cNvPr id="18" name="TextBox 17"/>
          <p:cNvSpPr txBox="1"/>
          <p:nvPr/>
        </p:nvSpPr>
        <p:spPr>
          <a:xfrm>
            <a:off x="6629400" y="2514600"/>
            <a:ext cx="2304256" cy="461665"/>
          </a:xfrm>
          <a:prstGeom prst="rect">
            <a:avLst/>
          </a:prstGeom>
          <a:noFill/>
        </p:spPr>
        <p:txBody>
          <a:bodyPr wrap="square" rtlCol="0">
            <a:spAutoFit/>
          </a:bodyPr>
          <a:lstStyle/>
          <a:p>
            <a:pPr algn="ctr"/>
            <a:r>
              <a:rPr lang="en-GB" sz="2400" b="1" dirty="0" smtClean="0"/>
              <a:t>SEN</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blinds(horizontal)">
                                      <p:cBhvr>
                                        <p:cTn id="48" dur="500"/>
                                        <p:tgtEl>
                                          <p:spTgt spid="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blinds(horizontal)">
                                      <p:cBhvr>
                                        <p:cTn id="5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400"/>
            <a:ext cx="8229600" cy="639763"/>
          </a:xfrm>
        </p:spPr>
        <p:txBody>
          <a:bodyPr/>
          <a:lstStyle/>
          <a:p>
            <a:pPr algn="ctr">
              <a:buNone/>
            </a:pPr>
            <a:r>
              <a:rPr lang="en-GB" dirty="0" smtClean="0">
                <a:hlinkClick r:id="rId3"/>
              </a:rPr>
              <a:t>www.thinkuknow.co.uk/parents</a:t>
            </a:r>
            <a:r>
              <a:rPr lang="en-GB" dirty="0" smtClean="0"/>
              <a:t> </a:t>
            </a:r>
            <a:endParaRPr lang="en-GB" dirty="0"/>
          </a:p>
        </p:txBody>
      </p:sp>
      <p:pic>
        <p:nvPicPr>
          <p:cNvPr id="1026" name="Picture 2"/>
          <p:cNvPicPr>
            <a:picLocks noChangeAspect="1" noChangeArrowheads="1"/>
          </p:cNvPicPr>
          <p:nvPr/>
        </p:nvPicPr>
        <p:blipFill>
          <a:blip r:embed="rId4" cstate="print"/>
          <a:srcRect l="935" t="14953" r="2804" b="7290"/>
          <a:stretch>
            <a:fillRect/>
          </a:stretch>
        </p:blipFill>
        <p:spPr bwMode="auto">
          <a:xfrm>
            <a:off x="0" y="0"/>
            <a:ext cx="9144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GB" b="1" dirty="0" smtClean="0">
                <a:solidFill>
                  <a:schemeClr val="bg1"/>
                </a:solidFill>
              </a:rPr>
              <a:t>CEOP Challenge </a:t>
            </a:r>
            <a:endParaRPr lang="en-GB" b="1" dirty="0">
              <a:solidFill>
                <a:schemeClr val="bg1"/>
              </a:solidFill>
            </a:endParaRPr>
          </a:p>
        </p:txBody>
      </p:sp>
      <p:pic>
        <p:nvPicPr>
          <p:cNvPr id="4" name="Content Placeholder 3" descr="Spread theh word.jpg"/>
          <p:cNvPicPr>
            <a:picLocks noGrp="1" noChangeAspect="1"/>
          </p:cNvPicPr>
          <p:nvPr>
            <p:ph idx="1"/>
          </p:nvPr>
        </p:nvPicPr>
        <p:blipFill>
          <a:blip r:embed="rId3" cstate="print"/>
          <a:srcRect l="3226" t="2153" r="4839" b="3101"/>
          <a:stretch>
            <a:fillRect/>
          </a:stretch>
        </p:blipFill>
        <p:spPr>
          <a:xfrm>
            <a:off x="2743200" y="2667000"/>
            <a:ext cx="3553691" cy="27432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6713</TotalTime>
  <Words>7113</Words>
  <Application>Microsoft Office PowerPoint</Application>
  <PresentationFormat>On-screen Show (4:3)</PresentationFormat>
  <Paragraphs>567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Why are we here?</vt:lpstr>
      <vt:lpstr>Learning Online?</vt:lpstr>
      <vt:lpstr>Slide 4</vt:lpstr>
      <vt:lpstr>The Child Exploitation and Online Protection Centre </vt:lpstr>
      <vt:lpstr>Click CEOP </vt:lpstr>
      <vt:lpstr>Slide 7</vt:lpstr>
      <vt:lpstr>Slide 8</vt:lpstr>
      <vt:lpstr>CEOP Challenge </vt:lpstr>
      <vt:lpstr>Slide 10</vt:lpstr>
      <vt:lpstr>Risks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New site check list </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 Cooney [Internal - ceop.gsi.gov.uk]</dc:creator>
  <cp:lastModifiedBy>marie.cooney</cp:lastModifiedBy>
  <cp:revision>631</cp:revision>
  <dcterms:created xsi:type="dcterms:W3CDTF">2006-08-16T00:00:00Z</dcterms:created>
  <dcterms:modified xsi:type="dcterms:W3CDTF">2011-09-13T16:38:53Z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-1245284116</vt:i4>
  </property>
  <property fmtid="{D5CDD505-2E9C-101B-9397-08002B2CF9AE}" pid="3" name="_NewReviewCycle">
    <vt:lpwstr/>
  </property>
  <property fmtid="{D5CDD505-2E9C-101B-9397-08002B2CF9AE}" pid="4" name="_EmailSubject">
    <vt:lpwstr>Thinkuknow web maintenance </vt:lpwstr>
  </property>
  <property fmtid="{D5CDD505-2E9C-101B-9397-08002B2CF9AE}" pid="5" name="_AuthorEmail">
    <vt:lpwstr>Alex.Christopoulos@ceop.gsi.gov.uk</vt:lpwstr>
  </property>
  <property fmtid="{D5CDD505-2E9C-101B-9397-08002B2CF9AE}" pid="6" name="_AuthorEmailDisplayName">
    <vt:lpwstr>Alex Christopoulos [Internal - ceop.gsi.gov.uk]</vt:lpwstr>
  </property>
  <property fmtid="{D5CDD505-2E9C-101B-9397-08002B2CF9AE}" pid="7" name="_PreviousAdHocReviewCycleID">
    <vt:i4>-263552377</vt:i4>
  </property>
</Properties>
</file>